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3D2"/>
          </a:solidFill>
        </a:fill>
      </a:tcStyle>
    </a:wholeTbl>
    <a:band2H>
      <a:tcTxStyle b="def" i="def"/>
      <a:tcStyle>
        <a:tcBdr/>
        <a:fill>
          <a:solidFill>
            <a:srgbClr val="E6E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ED1"/>
          </a:solidFill>
        </a:fill>
      </a:tcStyle>
    </a:wholeTbl>
    <a:band2H>
      <a:tcTxStyle b="def" i="def"/>
      <a:tcStyle>
        <a:tcBdr/>
        <a:fill>
          <a:solidFill>
            <a:srgbClr val="E7E8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8F8"/>
          </a:solidFill>
        </a:fill>
      </a:tcStyle>
    </a:wholeTbl>
    <a:band2H>
      <a:tcTxStyle b="def" i="def"/>
      <a:tcStyle>
        <a:tcBdr/>
        <a:fill>
          <a:solidFill>
            <a:srgbClr val="FCFCF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94" name="Shape 294"/>
          <p:cNvSpPr/>
          <p:nvPr>
            <p:ph type="sldImg"/>
          </p:nvPr>
        </p:nvSpPr>
        <p:spPr>
          <a:xfrm>
            <a:off x="1143000" y="685800"/>
            <a:ext cx="4572000" cy="3429000"/>
          </a:xfrm>
          <a:prstGeom prst="rect">
            <a:avLst/>
          </a:prstGeom>
        </p:spPr>
        <p:txBody>
          <a:bodyPr/>
          <a:lstStyle/>
          <a:p>
            <a:pPr/>
          </a:p>
        </p:txBody>
      </p:sp>
      <p:sp>
        <p:nvSpPr>
          <p:cNvPr id="295" name="Shape 29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 Id="rId4" Type="http://schemas.openxmlformats.org/officeDocument/2006/relationships/image" Target="../media/image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jpe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UG EUROfus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Rechteck 22"/>
          <p:cNvSpPr/>
          <p:nvPr/>
        </p:nvSpPr>
        <p:spPr>
          <a:xfrm>
            <a:off x="1034978" y="2029866"/>
            <a:ext cx="10132452" cy="3755341"/>
          </a:xfrm>
          <a:prstGeom prst="rect">
            <a:avLst/>
          </a:prstGeom>
          <a:solidFill>
            <a:schemeClr val="accent1"/>
          </a:solidFill>
          <a:ln w="12700">
            <a:miter lim="400000"/>
            <a:tailEnd type="triangle"/>
          </a:ln>
        </p:spPr>
        <p:txBody>
          <a:bodyPr lIns="107999" tIns="107999" rIns="107999" bIns="107999"/>
          <a:lstStyle/>
          <a:p>
            <a:pPr>
              <a:spcBef>
                <a:spcPts val="1100"/>
              </a:spcBef>
              <a:defRPr b="1" sz="1300">
                <a:solidFill>
                  <a:srgbClr val="FFFFFF"/>
                </a:solidFill>
                <a:latin typeface="Arial"/>
                <a:ea typeface="Arial"/>
                <a:cs typeface="Arial"/>
                <a:sym typeface="Arial"/>
              </a:defRPr>
            </a:pPr>
          </a:p>
        </p:txBody>
      </p:sp>
      <p:grpSp>
        <p:nvGrpSpPr>
          <p:cNvPr id="16" name="Gruppieren 25"/>
          <p:cNvGrpSpPr/>
          <p:nvPr/>
        </p:nvGrpSpPr>
        <p:grpSpPr>
          <a:xfrm>
            <a:off x="1053496" y="5950582"/>
            <a:ext cx="10113934" cy="321156"/>
            <a:chOff x="0" y="0"/>
            <a:chExt cx="10113932" cy="321154"/>
          </a:xfrm>
        </p:grpSpPr>
        <p:pic>
          <p:nvPicPr>
            <p:cNvPr id="14" name="Grafik 26" descr="Grafik 26"/>
            <p:cNvPicPr>
              <a:picLocks noChangeAspect="1"/>
            </p:cNvPicPr>
            <p:nvPr/>
          </p:nvPicPr>
          <p:blipFill>
            <a:blip r:embed="rId3">
              <a:extLst/>
            </a:blip>
            <a:stretch>
              <a:fillRect/>
            </a:stretch>
          </p:blipFill>
          <p:spPr>
            <a:xfrm>
              <a:off x="-1" y="-1"/>
              <a:ext cx="473402" cy="315750"/>
            </a:xfrm>
            <a:prstGeom prst="rect">
              <a:avLst/>
            </a:prstGeom>
            <a:ln w="12700" cap="flat">
              <a:noFill/>
              <a:miter lim="400000"/>
            </a:ln>
            <a:effectLst/>
          </p:spPr>
        </p:pic>
        <p:sp>
          <p:nvSpPr>
            <p:cNvPr id="15" name="Subtitle 2"/>
            <p:cNvSpPr txBox="1"/>
            <p:nvPr/>
          </p:nvSpPr>
          <p:spPr>
            <a:xfrm>
              <a:off x="556226" y="3774"/>
              <a:ext cx="9557706" cy="317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just" defTabSz="914400">
                <a:lnSpc>
                  <a:spcPct val="90000"/>
                </a:lnSpc>
                <a:spcBef>
                  <a:spcPts val="1000"/>
                </a:spcBef>
                <a:defRPr sz="800">
                  <a:latin typeface="Arial"/>
                  <a:ea typeface="Arial"/>
                  <a:cs typeface="Arial"/>
                  <a:sym typeface="Arial"/>
                </a:defRPr>
              </a:lvl1pPr>
            </a:lstStyle>
            <a:p>
              <a:pPr/>
              <a:r>
                <a:t>This work has been carried out within the framework of the EUROfusion Consortium, funded by the European Union via the Euratom Research and Training Programme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p>
          </p:txBody>
        </p:sp>
      </p:grpSp>
      <p:sp>
        <p:nvSpPr>
          <p:cNvPr id="17" name="Body Level One…"/>
          <p:cNvSpPr txBox="1"/>
          <p:nvPr>
            <p:ph type="body" sz="quarter" idx="1"/>
          </p:nvPr>
        </p:nvSpPr>
        <p:spPr>
          <a:xfrm>
            <a:off x="1145510" y="3743997"/>
            <a:ext cx="7811454" cy="1983216"/>
          </a:xfrm>
          <a:prstGeom prst="rect">
            <a:avLst/>
          </a:prstGeom>
        </p:spPr>
        <p:txBody>
          <a:bodyPr lIns="0" tIns="0" rIns="0" bIns="0" anchor="b"/>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8" name="Grafik 15" descr="Grafik 15"/>
          <p:cNvPicPr>
            <a:picLocks noChangeAspect="1"/>
          </p:cNvPicPr>
          <p:nvPr/>
        </p:nvPicPr>
        <p:blipFill>
          <a:blip r:embed="rId4">
            <a:extLst/>
          </a:blip>
          <a:stretch>
            <a:fillRect/>
          </a:stretch>
        </p:blipFill>
        <p:spPr>
          <a:xfrm>
            <a:off x="9397686" y="5237014"/>
            <a:ext cx="1700548" cy="524973"/>
          </a:xfrm>
          <a:prstGeom prst="rect">
            <a:avLst/>
          </a:prstGeom>
          <a:ln w="12700">
            <a:miter lim="400000"/>
          </a:ln>
        </p:spPr>
      </p:pic>
      <p:pic>
        <p:nvPicPr>
          <p:cNvPr id="19" name="Grafik 16" descr="Grafik 16"/>
          <p:cNvPicPr>
            <a:picLocks noChangeAspect="1"/>
          </p:cNvPicPr>
          <p:nvPr/>
        </p:nvPicPr>
        <p:blipFill>
          <a:blip r:embed="rId5">
            <a:extLst/>
          </a:blip>
          <a:stretch>
            <a:fillRect/>
          </a:stretch>
        </p:blipFill>
        <p:spPr>
          <a:xfrm>
            <a:off x="9977683" y="2164838"/>
            <a:ext cx="1036407" cy="921250"/>
          </a:xfrm>
          <a:prstGeom prst="rect">
            <a:avLst/>
          </a:prstGeom>
          <a:ln w="12700">
            <a:miter lim="400000"/>
          </a:ln>
        </p:spPr>
      </p:pic>
      <p:sp>
        <p:nvSpPr>
          <p:cNvPr id="20" name="Title Text"/>
          <p:cNvSpPr txBox="1"/>
          <p:nvPr>
            <p:ph type="title"/>
          </p:nvPr>
        </p:nvSpPr>
        <p:spPr>
          <a:xfrm>
            <a:off x="1145510" y="2172779"/>
            <a:ext cx="7811454" cy="2160229"/>
          </a:xfrm>
          <a:prstGeom prst="rect">
            <a:avLst/>
          </a:prstGeom>
        </p:spPr>
        <p:txBody>
          <a:bodyPr lIns="0" tIns="0" rIns="0" bIns="0" anchor="t"/>
          <a:lstStyle>
            <a:lvl1pPr defTabSz="914400">
              <a:lnSpc>
                <a:spcPts val="2800"/>
              </a:lnSpc>
              <a:spcBef>
                <a:spcPts val="1800"/>
              </a:spcBef>
              <a:defRPr sz="2400">
                <a:solidFill>
                  <a:srgbClr val="FFFFFF"/>
                </a:solidFill>
              </a:defRPr>
            </a:lvl1pPr>
          </a:lstStyle>
          <a:p>
            <a:pPr/>
            <a:r>
              <a:t>Title Text</a:t>
            </a:r>
          </a:p>
        </p:txBody>
      </p:sp>
      <p:pic>
        <p:nvPicPr>
          <p:cNvPr id="21" name="Grafik 21" descr="Grafik 21"/>
          <p:cNvPicPr>
            <a:picLocks noChangeAspect="1"/>
          </p:cNvPicPr>
          <p:nvPr/>
        </p:nvPicPr>
        <p:blipFill>
          <a:blip r:embed="rId6">
            <a:extLst/>
          </a:blip>
          <a:stretch>
            <a:fillRect/>
          </a:stretch>
        </p:blipFill>
        <p:spPr>
          <a:xfrm>
            <a:off x="7592155" y="489667"/>
            <a:ext cx="3888002" cy="899496"/>
          </a:xfrm>
          <a:prstGeom prst="rect">
            <a:avLst/>
          </a:prstGeom>
          <a:ln w="12700">
            <a:miter lim="400000"/>
          </a:ln>
        </p:spPr>
      </p:pic>
      <p:sp>
        <p:nvSpPr>
          <p:cNvPr id="22"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ur Titel">
    <p:spTree>
      <p:nvGrpSpPr>
        <p:cNvPr id="1" name=""/>
        <p:cNvGrpSpPr/>
        <p:nvPr/>
      </p:nvGrpSpPr>
      <p:grpSpPr>
        <a:xfrm>
          <a:off x="0" y="0"/>
          <a:ext cx="0" cy="0"/>
          <a:chOff x="0" y="0"/>
          <a:chExt cx="0" cy="0"/>
        </a:xfrm>
      </p:grpSpPr>
      <p:pic>
        <p:nvPicPr>
          <p:cNvPr id="132"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133"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134"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135"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Kapiteltrenn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Title Text"/>
          <p:cNvSpPr txBox="1"/>
          <p:nvPr>
            <p:ph type="title"/>
          </p:nvPr>
        </p:nvSpPr>
        <p:spPr>
          <a:xfrm>
            <a:off x="695325" y="3714698"/>
            <a:ext cx="10801350" cy="2667052"/>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143"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chlussfoli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0" name="Grafik 10" descr="Grafik 10"/>
          <p:cNvPicPr>
            <a:picLocks noChangeAspect="1"/>
          </p:cNvPicPr>
          <p:nvPr/>
        </p:nvPicPr>
        <p:blipFill>
          <a:blip r:embed="rId3">
            <a:extLst/>
          </a:blip>
          <a:stretch>
            <a:fillRect/>
          </a:stretch>
        </p:blipFill>
        <p:spPr>
          <a:xfrm>
            <a:off x="11366923" y="170922"/>
            <a:ext cx="630155" cy="630155"/>
          </a:xfrm>
          <a:prstGeom prst="rect">
            <a:avLst/>
          </a:prstGeom>
          <a:ln w="12700">
            <a:miter lim="400000"/>
          </a:ln>
        </p:spPr>
      </p:pic>
      <p:pic>
        <p:nvPicPr>
          <p:cNvPr id="151" name="Grafik 7" descr="Grafik 7"/>
          <p:cNvPicPr>
            <a:picLocks noChangeAspect="1"/>
          </p:cNvPicPr>
          <p:nvPr/>
        </p:nvPicPr>
        <p:blipFill>
          <a:blip r:embed="rId4">
            <a:extLst/>
          </a:blip>
          <a:stretch>
            <a:fillRect/>
          </a:stretch>
        </p:blipFill>
        <p:spPr>
          <a:xfrm>
            <a:off x="10591799" y="240771"/>
            <a:ext cx="581027" cy="516468"/>
          </a:xfrm>
          <a:prstGeom prst="rect">
            <a:avLst/>
          </a:prstGeom>
          <a:ln w="12700">
            <a:miter lim="400000"/>
          </a:ln>
        </p:spPr>
      </p:pic>
      <p:sp>
        <p:nvSpPr>
          <p:cNvPr id="152" name="Body Level One…"/>
          <p:cNvSpPr txBox="1"/>
          <p:nvPr>
            <p:ph type="body" idx="1"/>
          </p:nvPr>
        </p:nvSpPr>
        <p:spPr>
          <a:xfrm>
            <a:off x="695325" y="1881188"/>
            <a:ext cx="10472102" cy="4500563"/>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153"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154"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ext">
    <p:spTree>
      <p:nvGrpSpPr>
        <p:cNvPr id="1" name=""/>
        <p:cNvGrpSpPr/>
        <p:nvPr/>
      </p:nvGrpSpPr>
      <p:grpSpPr>
        <a:xfrm>
          <a:off x="0" y="0"/>
          <a:ext cx="0" cy="0"/>
          <a:chOff x="0" y="0"/>
          <a:chExt cx="0" cy="0"/>
        </a:xfrm>
      </p:grpSpPr>
      <p:pic>
        <p:nvPicPr>
          <p:cNvPr id="161"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162"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163" name="Title Text"/>
          <p:cNvSpPr txBox="1"/>
          <p:nvPr>
            <p:ph type="title"/>
          </p:nvPr>
        </p:nvSpPr>
        <p:spPr>
          <a:xfrm>
            <a:off x="479425" y="188638"/>
            <a:ext cx="9502775" cy="658802"/>
          </a:xfrm>
          <a:prstGeom prst="rect">
            <a:avLst/>
          </a:prstGeom>
        </p:spPr>
        <p:txBody>
          <a:bodyPr lIns="0" tIns="0" rIns="0" bIns="0" anchor="b"/>
          <a:lstStyle>
            <a:lvl1pPr defTabSz="914400">
              <a:lnSpc>
                <a:spcPts val="2800"/>
              </a:lnSpc>
              <a:spcBef>
                <a:spcPts val="1800"/>
              </a:spcBef>
              <a:defRPr sz="3200">
                <a:solidFill>
                  <a:schemeClr val="accent1"/>
                </a:solidFill>
                <a:latin typeface="Arial Narrow"/>
                <a:ea typeface="Arial Narrow"/>
                <a:cs typeface="Arial Narrow"/>
                <a:sym typeface="Arial Narrow"/>
              </a:defRPr>
            </a:lvl1pPr>
          </a:lstStyle>
          <a:p>
            <a:pPr/>
            <a:r>
              <a:t>Title Text</a:t>
            </a:r>
          </a:p>
        </p:txBody>
      </p:sp>
      <p:sp>
        <p:nvSpPr>
          <p:cNvPr id="164" name="Gerader Verbinder 10"/>
          <p:cNvSpPr/>
          <p:nvPr/>
        </p:nvSpPr>
        <p:spPr>
          <a:xfrm>
            <a:off x="479423" y="909768"/>
            <a:ext cx="11233153" cy="1"/>
          </a:xfrm>
          <a:prstGeom prst="line">
            <a:avLst/>
          </a:prstGeom>
          <a:solidFill>
            <a:schemeClr val="accent1"/>
          </a:solidFill>
          <a:ln w="12700">
            <a:solidFill>
              <a:srgbClr val="BFBFBF"/>
            </a:solidFill>
          </a:ln>
        </p:spPr>
        <p:txBody>
          <a:bodyPr lIns="45718" tIns="45718" rIns="45718" bIns="45718"/>
          <a:lstStyle/>
          <a:p>
            <a:pPr/>
          </a:p>
        </p:txBody>
      </p:sp>
      <p:sp>
        <p:nvSpPr>
          <p:cNvPr id="165" name="Body Level One…"/>
          <p:cNvSpPr txBox="1"/>
          <p:nvPr>
            <p:ph type="body" idx="1"/>
          </p:nvPr>
        </p:nvSpPr>
        <p:spPr>
          <a:xfrm>
            <a:off x="479425" y="1096930"/>
            <a:ext cx="11233150" cy="5094321"/>
          </a:xfrm>
          <a:prstGeom prst="rect">
            <a:avLst/>
          </a:prstGeom>
        </p:spPr>
        <p:txBody>
          <a:bodyPr lIns="0" tIns="0" rIns="0" bIns="0"/>
          <a:lstStyle>
            <a:lvl1pPr marL="0" indent="0" defTabSz="914400">
              <a:lnSpc>
                <a:spcPct val="120000"/>
              </a:lnSpc>
              <a:spcBef>
                <a:spcPts val="600"/>
              </a:spcBef>
              <a:buSzTx/>
              <a:buFontTx/>
              <a:buNone/>
              <a:defRPr b="1" spc="40" sz="2400"/>
            </a:lvl1pPr>
            <a:lvl2pPr marL="0" indent="0" defTabSz="914400">
              <a:lnSpc>
                <a:spcPct val="120000"/>
              </a:lnSpc>
              <a:spcBef>
                <a:spcPts val="600"/>
              </a:spcBef>
              <a:buSzTx/>
              <a:buFontTx/>
              <a:buNone/>
              <a:defRPr b="1" spc="40" sz="2400"/>
            </a:lvl2pPr>
            <a:lvl3pPr marL="239183" indent="-239183" defTabSz="914400">
              <a:lnSpc>
                <a:spcPct val="120000"/>
              </a:lnSpc>
              <a:spcBef>
                <a:spcPts val="600"/>
              </a:spcBef>
              <a:buFontTx/>
              <a:defRPr b="1" spc="40" sz="2400"/>
            </a:lvl3pPr>
            <a:lvl4pPr marL="269082" indent="-269082" defTabSz="914400">
              <a:lnSpc>
                <a:spcPct val="120000"/>
              </a:lnSpc>
              <a:spcBef>
                <a:spcPts val="600"/>
              </a:spcBef>
              <a:buFontTx/>
              <a:buChar char="•"/>
              <a:defRPr b="1" spc="40" sz="2400"/>
            </a:lvl4pPr>
            <a:lvl5pPr marL="446881" indent="-269082" defTabSz="914400">
              <a:lnSpc>
                <a:spcPct val="120000"/>
              </a:lnSpc>
              <a:spcBef>
                <a:spcPts val="600"/>
              </a:spcBef>
              <a:buFontTx/>
              <a:buChar char="•"/>
              <a:defRPr b="1" spc="40" sz="24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IPP EUROfus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3" name="Rechteck 22"/>
          <p:cNvSpPr/>
          <p:nvPr/>
        </p:nvSpPr>
        <p:spPr>
          <a:xfrm>
            <a:off x="1034978" y="2029866"/>
            <a:ext cx="10132452" cy="3755341"/>
          </a:xfrm>
          <a:prstGeom prst="rect">
            <a:avLst/>
          </a:prstGeom>
          <a:solidFill>
            <a:schemeClr val="accent1"/>
          </a:solidFill>
          <a:ln w="12700">
            <a:miter lim="400000"/>
            <a:tailEnd type="triangle"/>
          </a:ln>
        </p:spPr>
        <p:txBody>
          <a:bodyPr lIns="107999" tIns="107999" rIns="107999" bIns="107999"/>
          <a:lstStyle/>
          <a:p>
            <a:pPr>
              <a:spcBef>
                <a:spcPts val="1100"/>
              </a:spcBef>
              <a:defRPr b="1" sz="1300">
                <a:solidFill>
                  <a:srgbClr val="FFFFFF"/>
                </a:solidFill>
                <a:latin typeface="Arial"/>
                <a:ea typeface="Arial"/>
                <a:cs typeface="Arial"/>
                <a:sym typeface="Arial"/>
              </a:defRPr>
            </a:pPr>
          </a:p>
        </p:txBody>
      </p:sp>
      <p:grpSp>
        <p:nvGrpSpPr>
          <p:cNvPr id="176" name="Gruppieren 25"/>
          <p:cNvGrpSpPr/>
          <p:nvPr/>
        </p:nvGrpSpPr>
        <p:grpSpPr>
          <a:xfrm>
            <a:off x="1053496" y="5950582"/>
            <a:ext cx="10113934" cy="321156"/>
            <a:chOff x="0" y="0"/>
            <a:chExt cx="10113932" cy="321154"/>
          </a:xfrm>
        </p:grpSpPr>
        <p:pic>
          <p:nvPicPr>
            <p:cNvPr id="174" name="Grafik 26" descr="Grafik 26"/>
            <p:cNvPicPr>
              <a:picLocks noChangeAspect="1"/>
            </p:cNvPicPr>
            <p:nvPr/>
          </p:nvPicPr>
          <p:blipFill>
            <a:blip r:embed="rId3">
              <a:extLst/>
            </a:blip>
            <a:stretch>
              <a:fillRect/>
            </a:stretch>
          </p:blipFill>
          <p:spPr>
            <a:xfrm>
              <a:off x="-1" y="-1"/>
              <a:ext cx="473402" cy="315750"/>
            </a:xfrm>
            <a:prstGeom prst="rect">
              <a:avLst/>
            </a:prstGeom>
            <a:ln w="12700" cap="flat">
              <a:noFill/>
              <a:miter lim="400000"/>
            </a:ln>
            <a:effectLst/>
          </p:spPr>
        </p:pic>
        <p:sp>
          <p:nvSpPr>
            <p:cNvPr id="175" name="Subtitle 2"/>
            <p:cNvSpPr txBox="1"/>
            <p:nvPr/>
          </p:nvSpPr>
          <p:spPr>
            <a:xfrm>
              <a:off x="556226" y="3774"/>
              <a:ext cx="9557706" cy="317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just" defTabSz="914400">
                <a:lnSpc>
                  <a:spcPct val="90000"/>
                </a:lnSpc>
                <a:spcBef>
                  <a:spcPts val="1000"/>
                </a:spcBef>
                <a:defRPr sz="800">
                  <a:latin typeface="Arial"/>
                  <a:ea typeface="Arial"/>
                  <a:cs typeface="Arial"/>
                  <a:sym typeface="Arial"/>
                </a:defRPr>
              </a:lvl1pPr>
            </a:lstStyle>
            <a:p>
              <a:pPr/>
              <a:r>
                <a:t>This work has been carried out within the framework of the EUROfusion Consortium, funded by the European Union via the Euratom Research and Training Programme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p>
          </p:txBody>
        </p:sp>
      </p:grpSp>
      <p:sp>
        <p:nvSpPr>
          <p:cNvPr id="177" name="Body Level One…"/>
          <p:cNvSpPr txBox="1"/>
          <p:nvPr>
            <p:ph type="body" sz="quarter" idx="1"/>
          </p:nvPr>
        </p:nvSpPr>
        <p:spPr>
          <a:xfrm>
            <a:off x="1145510" y="3743997"/>
            <a:ext cx="7811454" cy="1983216"/>
          </a:xfrm>
          <a:prstGeom prst="rect">
            <a:avLst/>
          </a:prstGeom>
        </p:spPr>
        <p:txBody>
          <a:bodyPr lIns="0" tIns="0" rIns="0" bIns="0" anchor="b"/>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78" name="Grafik 15" descr="Grafik 15"/>
          <p:cNvPicPr>
            <a:picLocks noChangeAspect="1"/>
          </p:cNvPicPr>
          <p:nvPr/>
        </p:nvPicPr>
        <p:blipFill>
          <a:blip r:embed="rId4">
            <a:extLst/>
          </a:blip>
          <a:stretch>
            <a:fillRect/>
          </a:stretch>
        </p:blipFill>
        <p:spPr>
          <a:xfrm>
            <a:off x="9397686" y="5237014"/>
            <a:ext cx="1700548" cy="524973"/>
          </a:xfrm>
          <a:prstGeom prst="rect">
            <a:avLst/>
          </a:prstGeom>
          <a:ln w="12700">
            <a:miter lim="400000"/>
          </a:ln>
        </p:spPr>
      </p:pic>
      <p:sp>
        <p:nvSpPr>
          <p:cNvPr id="179" name="Title Text"/>
          <p:cNvSpPr txBox="1"/>
          <p:nvPr>
            <p:ph type="title"/>
          </p:nvPr>
        </p:nvSpPr>
        <p:spPr>
          <a:xfrm>
            <a:off x="1145510" y="2172779"/>
            <a:ext cx="7811454" cy="2160229"/>
          </a:xfrm>
          <a:prstGeom prst="rect">
            <a:avLst/>
          </a:prstGeom>
        </p:spPr>
        <p:txBody>
          <a:bodyPr lIns="0" tIns="0" rIns="0" bIns="0" anchor="t"/>
          <a:lstStyle>
            <a:lvl1pPr defTabSz="914400">
              <a:lnSpc>
                <a:spcPts val="2800"/>
              </a:lnSpc>
              <a:spcBef>
                <a:spcPts val="1800"/>
              </a:spcBef>
              <a:defRPr sz="2400">
                <a:solidFill>
                  <a:srgbClr val="FFFFFF"/>
                </a:solidFill>
              </a:defRPr>
            </a:lvl1pPr>
          </a:lstStyle>
          <a:p>
            <a:pPr/>
            <a:r>
              <a:t>Title Text</a:t>
            </a:r>
          </a:p>
        </p:txBody>
      </p:sp>
      <p:pic>
        <p:nvPicPr>
          <p:cNvPr id="180" name="Grafik 21" descr="Grafik 21"/>
          <p:cNvPicPr>
            <a:picLocks noChangeAspect="1"/>
          </p:cNvPicPr>
          <p:nvPr/>
        </p:nvPicPr>
        <p:blipFill>
          <a:blip r:embed="rId5">
            <a:extLst/>
          </a:blip>
          <a:stretch>
            <a:fillRect/>
          </a:stretch>
        </p:blipFill>
        <p:spPr>
          <a:xfrm>
            <a:off x="7592155" y="489667"/>
            <a:ext cx="3888002" cy="899496"/>
          </a:xfrm>
          <a:prstGeom prst="rect">
            <a:avLst/>
          </a:prstGeom>
          <a:ln w="12700">
            <a:miter lim="400000"/>
          </a:ln>
        </p:spPr>
      </p:pic>
      <p:sp>
        <p:nvSpPr>
          <p:cNvPr id="181"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IP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8" name="Rechteck 22"/>
          <p:cNvSpPr/>
          <p:nvPr/>
        </p:nvSpPr>
        <p:spPr>
          <a:xfrm>
            <a:off x="1034978" y="2029866"/>
            <a:ext cx="10132452" cy="4109677"/>
          </a:xfrm>
          <a:prstGeom prst="rect">
            <a:avLst/>
          </a:prstGeom>
          <a:solidFill>
            <a:schemeClr val="accent1"/>
          </a:solidFill>
          <a:ln w="12700">
            <a:miter lim="400000"/>
            <a:tailEnd type="triangle"/>
          </a:ln>
        </p:spPr>
        <p:txBody>
          <a:bodyPr lIns="107999" tIns="107999" rIns="107999" bIns="107999"/>
          <a:lstStyle/>
          <a:p>
            <a:pPr>
              <a:spcBef>
                <a:spcPts val="1100"/>
              </a:spcBef>
              <a:defRPr b="1" sz="1300">
                <a:solidFill>
                  <a:srgbClr val="FFFFFF"/>
                </a:solidFill>
                <a:latin typeface="Arial"/>
                <a:ea typeface="Arial"/>
                <a:cs typeface="Arial"/>
                <a:sym typeface="Arial"/>
              </a:defRPr>
            </a:pPr>
          </a:p>
        </p:txBody>
      </p:sp>
      <p:sp>
        <p:nvSpPr>
          <p:cNvPr id="189" name="Body Level One…"/>
          <p:cNvSpPr txBox="1"/>
          <p:nvPr>
            <p:ph type="body" sz="half" idx="1"/>
          </p:nvPr>
        </p:nvSpPr>
        <p:spPr>
          <a:xfrm>
            <a:off x="1145510" y="3743997"/>
            <a:ext cx="7832236" cy="2274966"/>
          </a:xfrm>
          <a:prstGeom prst="rect">
            <a:avLst/>
          </a:prstGeom>
        </p:spPr>
        <p:txBody>
          <a:bodyPr lIns="0" tIns="0" rIns="0" bIns="0" anchor="b"/>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90" name="Grafik 28" descr="Grafik 28"/>
          <p:cNvPicPr>
            <a:picLocks noChangeAspect="1"/>
          </p:cNvPicPr>
          <p:nvPr/>
        </p:nvPicPr>
        <p:blipFill>
          <a:blip r:embed="rId3">
            <a:extLst/>
          </a:blip>
          <a:stretch>
            <a:fillRect/>
          </a:stretch>
        </p:blipFill>
        <p:spPr>
          <a:xfrm>
            <a:off x="9397686" y="5559135"/>
            <a:ext cx="1700548" cy="524973"/>
          </a:xfrm>
          <a:prstGeom prst="rect">
            <a:avLst/>
          </a:prstGeom>
          <a:ln w="12700">
            <a:miter lim="400000"/>
          </a:ln>
        </p:spPr>
      </p:pic>
      <p:sp>
        <p:nvSpPr>
          <p:cNvPr id="191" name="Title Text"/>
          <p:cNvSpPr txBox="1"/>
          <p:nvPr>
            <p:ph type="title"/>
          </p:nvPr>
        </p:nvSpPr>
        <p:spPr>
          <a:xfrm>
            <a:off x="1145838" y="2145470"/>
            <a:ext cx="7831909" cy="2094023"/>
          </a:xfrm>
          <a:prstGeom prst="rect">
            <a:avLst/>
          </a:prstGeom>
        </p:spPr>
        <p:txBody>
          <a:bodyPr lIns="0" tIns="0" rIns="0" bIns="0" anchor="t"/>
          <a:lstStyle>
            <a:lvl1pPr defTabSz="914400">
              <a:lnSpc>
                <a:spcPts val="2800"/>
              </a:lnSpc>
              <a:spcBef>
                <a:spcPts val="1800"/>
              </a:spcBef>
              <a:defRPr sz="2400">
                <a:solidFill>
                  <a:srgbClr val="FFFFFF"/>
                </a:solidFill>
              </a:defRPr>
            </a:lvl1pPr>
          </a:lstStyle>
          <a:p>
            <a:pPr/>
            <a:r>
              <a:t>Title Text</a:t>
            </a:r>
          </a:p>
        </p:txBody>
      </p:sp>
      <p:pic>
        <p:nvPicPr>
          <p:cNvPr id="192" name="Grafik 25" descr="Grafik 25"/>
          <p:cNvPicPr>
            <a:picLocks noChangeAspect="1"/>
          </p:cNvPicPr>
          <p:nvPr/>
        </p:nvPicPr>
        <p:blipFill>
          <a:blip r:embed="rId4">
            <a:extLst/>
          </a:blip>
          <a:stretch>
            <a:fillRect/>
          </a:stretch>
        </p:blipFill>
        <p:spPr>
          <a:xfrm>
            <a:off x="7592155" y="489667"/>
            <a:ext cx="3888002" cy="899496"/>
          </a:xfrm>
          <a:prstGeom prst="rect">
            <a:avLst/>
          </a:prstGeom>
          <a:ln w="12700">
            <a:miter lim="400000"/>
          </a:ln>
        </p:spPr>
      </p:pic>
      <p:sp>
        <p:nvSpPr>
          <p:cNvPr id="193"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Inhalt">
    <p:spTree>
      <p:nvGrpSpPr>
        <p:cNvPr id="1" name=""/>
        <p:cNvGrpSpPr/>
        <p:nvPr/>
      </p:nvGrpSpPr>
      <p:grpSpPr>
        <a:xfrm>
          <a:off x="0" y="0"/>
          <a:ext cx="0" cy="0"/>
          <a:chOff x="0" y="0"/>
          <a:chExt cx="0" cy="0"/>
        </a:xfrm>
      </p:grpSpPr>
      <p:pic>
        <p:nvPicPr>
          <p:cNvPr id="200"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01" name="Body Level One…"/>
          <p:cNvSpPr txBox="1"/>
          <p:nvPr>
            <p:ph type="body" idx="1"/>
          </p:nvPr>
        </p:nvSpPr>
        <p:spPr>
          <a:xfrm>
            <a:off x="695326" y="1609725"/>
            <a:ext cx="10801351" cy="4772025"/>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202" name="Title Text"/>
          <p:cNvSpPr txBox="1"/>
          <p:nvPr>
            <p:ph type="title"/>
          </p:nvPr>
        </p:nvSpPr>
        <p:spPr>
          <a:xfrm>
            <a:off x="695326" y="441325"/>
            <a:ext cx="9576473" cy="89441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03"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Text">
    <p:spTree>
      <p:nvGrpSpPr>
        <p:cNvPr id="1" name=""/>
        <p:cNvGrpSpPr/>
        <p:nvPr/>
      </p:nvGrpSpPr>
      <p:grpSpPr>
        <a:xfrm>
          <a:off x="0" y="0"/>
          <a:ext cx="0" cy="0"/>
          <a:chOff x="0" y="0"/>
          <a:chExt cx="0" cy="0"/>
        </a:xfrm>
      </p:grpSpPr>
      <p:pic>
        <p:nvPicPr>
          <p:cNvPr id="210"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11" name="Title Text"/>
          <p:cNvSpPr txBox="1"/>
          <p:nvPr>
            <p:ph type="title"/>
          </p:nvPr>
        </p:nvSpPr>
        <p:spPr>
          <a:xfrm>
            <a:off x="695326" y="441325"/>
            <a:ext cx="9576473" cy="89441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12" name="Body Level One…"/>
          <p:cNvSpPr txBox="1"/>
          <p:nvPr>
            <p:ph type="body" idx="1"/>
          </p:nvPr>
        </p:nvSpPr>
        <p:spPr>
          <a:xfrm>
            <a:off x="695325" y="1609725"/>
            <a:ext cx="10477500" cy="4772025"/>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 Felder (Text/Bild)">
    <p:spTree>
      <p:nvGrpSpPr>
        <p:cNvPr id="1" name=""/>
        <p:cNvGrpSpPr/>
        <p:nvPr/>
      </p:nvGrpSpPr>
      <p:grpSpPr>
        <a:xfrm>
          <a:off x="0" y="0"/>
          <a:ext cx="0" cy="0"/>
          <a:chOff x="0" y="0"/>
          <a:chExt cx="0" cy="0"/>
        </a:xfrm>
      </p:grpSpPr>
      <p:pic>
        <p:nvPicPr>
          <p:cNvPr id="220"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21" name="Body Level One…"/>
          <p:cNvSpPr txBox="1"/>
          <p:nvPr>
            <p:ph type="body" sz="half" idx="1"/>
          </p:nvPr>
        </p:nvSpPr>
        <p:spPr>
          <a:xfrm>
            <a:off x="695325" y="1881188"/>
            <a:ext cx="5112414" cy="4500563"/>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222"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23"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nur Text ohne Titel)">
    <p:spTree>
      <p:nvGrpSpPr>
        <p:cNvPr id="1" name=""/>
        <p:cNvGrpSpPr/>
        <p:nvPr/>
      </p:nvGrpSpPr>
      <p:grpSpPr>
        <a:xfrm>
          <a:off x="0" y="0"/>
          <a:ext cx="0" cy="0"/>
          <a:chOff x="0" y="0"/>
          <a:chExt cx="0" cy="0"/>
        </a:xfrm>
      </p:grpSpPr>
      <p:pic>
        <p:nvPicPr>
          <p:cNvPr id="230"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31" name="Body Level One…"/>
          <p:cNvSpPr txBox="1"/>
          <p:nvPr>
            <p:ph type="body" idx="1" hasCustomPrompt="1"/>
          </p:nvPr>
        </p:nvSpPr>
        <p:spPr>
          <a:xfrm>
            <a:off x="695325" y="481012"/>
            <a:ext cx="10801350" cy="5900740"/>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Slide without title (exception)</a:t>
            </a:r>
          </a:p>
          <a:p>
            <a:pPr lvl="1"/>
            <a:r>
              <a:t/>
            </a:r>
          </a:p>
          <a:p>
            <a:pPr lvl="2"/>
            <a:r>
              <a:t/>
            </a:r>
          </a:p>
          <a:p>
            <a:pPr lvl="3"/>
            <a:r>
              <a:t/>
            </a:r>
          </a:p>
          <a:p>
            <a:pPr lvl="4"/>
            <a:r>
              <a:t/>
            </a:r>
          </a:p>
        </p:txBody>
      </p:sp>
      <p:sp>
        <p:nvSpPr>
          <p:cNvPr id="232"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UG">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Rechteck 22"/>
          <p:cNvSpPr/>
          <p:nvPr/>
        </p:nvSpPr>
        <p:spPr>
          <a:xfrm>
            <a:off x="1034978" y="2029866"/>
            <a:ext cx="10132452" cy="4109677"/>
          </a:xfrm>
          <a:prstGeom prst="rect">
            <a:avLst/>
          </a:prstGeom>
          <a:solidFill>
            <a:schemeClr val="accent1"/>
          </a:solidFill>
          <a:ln w="12700">
            <a:miter lim="400000"/>
            <a:tailEnd type="triangle"/>
          </a:ln>
        </p:spPr>
        <p:txBody>
          <a:bodyPr lIns="107999" tIns="107999" rIns="107999" bIns="107999"/>
          <a:lstStyle/>
          <a:p>
            <a:pPr>
              <a:spcBef>
                <a:spcPts val="1100"/>
              </a:spcBef>
              <a:defRPr b="1" sz="1300">
                <a:solidFill>
                  <a:srgbClr val="FFFFFF"/>
                </a:solidFill>
                <a:latin typeface="Arial"/>
                <a:ea typeface="Arial"/>
                <a:cs typeface="Arial"/>
                <a:sym typeface="Arial"/>
              </a:defRPr>
            </a:pPr>
          </a:p>
        </p:txBody>
      </p:sp>
      <p:sp>
        <p:nvSpPr>
          <p:cNvPr id="30" name="Body Level One…"/>
          <p:cNvSpPr txBox="1"/>
          <p:nvPr>
            <p:ph type="body" sz="half" idx="1"/>
          </p:nvPr>
        </p:nvSpPr>
        <p:spPr>
          <a:xfrm>
            <a:off x="1145510" y="3743997"/>
            <a:ext cx="7832236" cy="2274966"/>
          </a:xfrm>
          <a:prstGeom prst="rect">
            <a:avLst/>
          </a:prstGeom>
        </p:spPr>
        <p:txBody>
          <a:bodyPr lIns="0" tIns="0" rIns="0" bIns="0" anchor="b"/>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31" name="Grafik 28" descr="Grafik 28"/>
          <p:cNvPicPr>
            <a:picLocks noChangeAspect="1"/>
          </p:cNvPicPr>
          <p:nvPr/>
        </p:nvPicPr>
        <p:blipFill>
          <a:blip r:embed="rId3">
            <a:extLst/>
          </a:blip>
          <a:stretch>
            <a:fillRect/>
          </a:stretch>
        </p:blipFill>
        <p:spPr>
          <a:xfrm>
            <a:off x="9397686" y="5559135"/>
            <a:ext cx="1700548" cy="524973"/>
          </a:xfrm>
          <a:prstGeom prst="rect">
            <a:avLst/>
          </a:prstGeom>
          <a:ln w="12700">
            <a:miter lim="400000"/>
          </a:ln>
        </p:spPr>
      </p:pic>
      <p:pic>
        <p:nvPicPr>
          <p:cNvPr id="32" name="Grafik 29" descr="Grafik 29"/>
          <p:cNvPicPr>
            <a:picLocks noChangeAspect="1"/>
          </p:cNvPicPr>
          <p:nvPr/>
        </p:nvPicPr>
        <p:blipFill>
          <a:blip r:embed="rId4">
            <a:extLst/>
          </a:blip>
          <a:stretch>
            <a:fillRect/>
          </a:stretch>
        </p:blipFill>
        <p:spPr>
          <a:xfrm>
            <a:off x="9977683" y="2164838"/>
            <a:ext cx="1036407" cy="921250"/>
          </a:xfrm>
          <a:prstGeom prst="rect">
            <a:avLst/>
          </a:prstGeom>
          <a:ln w="12700">
            <a:miter lim="400000"/>
          </a:ln>
        </p:spPr>
      </p:pic>
      <p:sp>
        <p:nvSpPr>
          <p:cNvPr id="33" name="Title Text"/>
          <p:cNvSpPr txBox="1"/>
          <p:nvPr>
            <p:ph type="title"/>
          </p:nvPr>
        </p:nvSpPr>
        <p:spPr>
          <a:xfrm>
            <a:off x="1145838" y="2145470"/>
            <a:ext cx="7831909" cy="2094023"/>
          </a:xfrm>
          <a:prstGeom prst="rect">
            <a:avLst/>
          </a:prstGeom>
        </p:spPr>
        <p:txBody>
          <a:bodyPr lIns="0" tIns="0" rIns="0" bIns="0" anchor="t"/>
          <a:lstStyle>
            <a:lvl1pPr defTabSz="914400">
              <a:lnSpc>
                <a:spcPts val="2800"/>
              </a:lnSpc>
              <a:spcBef>
                <a:spcPts val="1800"/>
              </a:spcBef>
              <a:defRPr sz="2400">
                <a:solidFill>
                  <a:srgbClr val="FFFFFF"/>
                </a:solidFill>
              </a:defRPr>
            </a:lvl1pPr>
          </a:lstStyle>
          <a:p>
            <a:pPr/>
            <a:r>
              <a:t>Title Text</a:t>
            </a:r>
          </a:p>
        </p:txBody>
      </p:sp>
      <p:pic>
        <p:nvPicPr>
          <p:cNvPr id="34" name="Grafik 25" descr="Grafik 25"/>
          <p:cNvPicPr>
            <a:picLocks noChangeAspect="1"/>
          </p:cNvPicPr>
          <p:nvPr/>
        </p:nvPicPr>
        <p:blipFill>
          <a:blip r:embed="rId5">
            <a:extLst/>
          </a:blip>
          <a:stretch>
            <a:fillRect/>
          </a:stretch>
        </p:blipFill>
        <p:spPr>
          <a:xfrm>
            <a:off x="7592155" y="489667"/>
            <a:ext cx="3888002" cy="899496"/>
          </a:xfrm>
          <a:prstGeom prst="rect">
            <a:avLst/>
          </a:prstGeom>
          <a:ln w="12700">
            <a:miter lim="400000"/>
          </a:ln>
        </p:spPr>
      </p:pic>
      <p:sp>
        <p:nvSpPr>
          <p:cNvPr id="35"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p:spTree>
      <p:nvGrpSpPr>
        <p:cNvPr id="1" name=""/>
        <p:cNvGrpSpPr/>
        <p:nvPr/>
      </p:nvGrpSpPr>
      <p:grpSpPr>
        <a:xfrm>
          <a:off x="0" y="0"/>
          <a:ext cx="0" cy="0"/>
          <a:chOff x="0" y="0"/>
          <a:chExt cx="0" cy="0"/>
        </a:xfrm>
      </p:grpSpPr>
      <p:pic>
        <p:nvPicPr>
          <p:cNvPr id="239"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40"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ur Titel">
    <p:spTree>
      <p:nvGrpSpPr>
        <p:cNvPr id="1" name=""/>
        <p:cNvGrpSpPr/>
        <p:nvPr/>
      </p:nvGrpSpPr>
      <p:grpSpPr>
        <a:xfrm>
          <a:off x="0" y="0"/>
          <a:ext cx="0" cy="0"/>
          <a:chOff x="0" y="0"/>
          <a:chExt cx="0" cy="0"/>
        </a:xfrm>
      </p:grpSpPr>
      <p:pic>
        <p:nvPicPr>
          <p:cNvPr id="247"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sp>
        <p:nvSpPr>
          <p:cNvPr id="248"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49"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Kapiteltrenn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Title Text"/>
          <p:cNvSpPr txBox="1"/>
          <p:nvPr>
            <p:ph type="title"/>
          </p:nvPr>
        </p:nvSpPr>
        <p:spPr>
          <a:xfrm>
            <a:off x="695325" y="3714698"/>
            <a:ext cx="10801350" cy="2667052"/>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57"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chlussfoli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4" name="Grafik 10" descr="Grafik 10"/>
          <p:cNvPicPr>
            <a:picLocks noChangeAspect="1"/>
          </p:cNvPicPr>
          <p:nvPr/>
        </p:nvPicPr>
        <p:blipFill>
          <a:blip r:embed="rId3">
            <a:extLst/>
          </a:blip>
          <a:stretch>
            <a:fillRect/>
          </a:stretch>
        </p:blipFill>
        <p:spPr>
          <a:xfrm>
            <a:off x="11366923" y="170922"/>
            <a:ext cx="630155" cy="630155"/>
          </a:xfrm>
          <a:prstGeom prst="rect">
            <a:avLst/>
          </a:prstGeom>
          <a:ln w="12700">
            <a:miter lim="400000"/>
          </a:ln>
        </p:spPr>
      </p:pic>
      <p:sp>
        <p:nvSpPr>
          <p:cNvPr id="265" name="Body Level One…"/>
          <p:cNvSpPr txBox="1"/>
          <p:nvPr>
            <p:ph type="body" idx="1"/>
          </p:nvPr>
        </p:nvSpPr>
        <p:spPr>
          <a:xfrm>
            <a:off x="695325" y="1881188"/>
            <a:ext cx="10472102" cy="4500563"/>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266"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267"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74" name="Picture 7" descr="Picture 7"/>
          <p:cNvPicPr>
            <a:picLocks noChangeAspect="1"/>
          </p:cNvPicPr>
          <p:nvPr/>
        </p:nvPicPr>
        <p:blipFill>
          <a:blip r:embed="rId2">
            <a:extLst/>
          </a:blip>
          <a:stretch>
            <a:fillRect/>
          </a:stretch>
        </p:blipFill>
        <p:spPr>
          <a:xfrm>
            <a:off x="1524000" y="0"/>
            <a:ext cx="9144000" cy="6858000"/>
          </a:xfrm>
          <a:prstGeom prst="rect">
            <a:avLst/>
          </a:prstGeom>
          <a:ln w="12700">
            <a:miter lim="400000"/>
          </a:ln>
        </p:spPr>
      </p:pic>
      <p:pic>
        <p:nvPicPr>
          <p:cNvPr id="275" name="Picture 19" descr="Picture 19"/>
          <p:cNvPicPr>
            <a:picLocks noChangeAspect="1"/>
          </p:cNvPicPr>
          <p:nvPr/>
        </p:nvPicPr>
        <p:blipFill>
          <a:blip r:embed="rId3">
            <a:extLst/>
          </a:blip>
          <a:stretch>
            <a:fillRect/>
          </a:stretch>
        </p:blipFill>
        <p:spPr>
          <a:xfrm>
            <a:off x="2144712" y="6135689"/>
            <a:ext cx="1230313" cy="693738"/>
          </a:xfrm>
          <a:prstGeom prst="rect">
            <a:avLst/>
          </a:prstGeom>
          <a:ln w="12700">
            <a:miter lim="400000"/>
          </a:ln>
        </p:spPr>
      </p:pic>
      <p:sp>
        <p:nvSpPr>
          <p:cNvPr id="276" name="Text Box 14"/>
          <p:cNvSpPr txBox="1"/>
          <p:nvPr/>
        </p:nvSpPr>
        <p:spPr>
          <a:xfrm>
            <a:off x="4484308" y="6531365"/>
            <a:ext cx="326771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800">
                <a:solidFill>
                  <a:srgbClr val="000090"/>
                </a:solidFill>
                <a:latin typeface="Century Gothic"/>
                <a:ea typeface="Century Gothic"/>
                <a:cs typeface="Century Gothic"/>
                <a:sym typeface="Century Gothic"/>
              </a:defRPr>
            </a:lvl1pPr>
          </a:lstStyle>
          <a:p>
            <a:pPr/>
            <a:r>
              <a:t>Paz-Soldan/Neg-D/2021-12</a:t>
            </a:r>
          </a:p>
        </p:txBody>
      </p:sp>
      <p:sp>
        <p:nvSpPr>
          <p:cNvPr id="277" name="Body Level One…"/>
          <p:cNvSpPr txBox="1"/>
          <p:nvPr>
            <p:ph type="body" idx="1"/>
          </p:nvPr>
        </p:nvSpPr>
        <p:spPr>
          <a:xfrm>
            <a:off x="1981200" y="1320800"/>
            <a:ext cx="8229600" cy="4754564"/>
          </a:xfrm>
          <a:prstGeom prst="rect">
            <a:avLst/>
          </a:prstGeom>
        </p:spPr>
        <p:txBody>
          <a:bodyPr lIns="45719" tIns="45719" rIns="45719" bIns="45719"/>
          <a:lstStyle>
            <a:lvl1pPr marL="342900" indent="-342900" defTabSz="457200">
              <a:spcBef>
                <a:spcPts val="400"/>
              </a:spcBef>
              <a:buClr>
                <a:srgbClr val="1F497D"/>
              </a:buClr>
              <a:defRPr b="1" sz="2000">
                <a:latin typeface="Century Gothic"/>
                <a:ea typeface="Century Gothic"/>
                <a:cs typeface="Century Gothic"/>
                <a:sym typeface="Century Gothic"/>
              </a:defRPr>
            </a:lvl1pPr>
            <a:lvl2pPr marL="774700" indent="-317500" defTabSz="457200">
              <a:spcBef>
                <a:spcPts val="400"/>
              </a:spcBef>
              <a:buClr>
                <a:srgbClr val="1F497D"/>
              </a:buClr>
              <a:buChar char="–"/>
              <a:defRPr b="1" sz="2000">
                <a:latin typeface="Century Gothic"/>
                <a:ea typeface="Century Gothic"/>
                <a:cs typeface="Century Gothic"/>
                <a:sym typeface="Century Gothic"/>
              </a:defRPr>
            </a:lvl2pPr>
            <a:lvl3pPr marL="1343025" indent="-428625" defTabSz="457200">
              <a:spcBef>
                <a:spcPts val="400"/>
              </a:spcBef>
              <a:buClr>
                <a:srgbClr val="1F497D"/>
              </a:buClr>
              <a:defRPr b="1" sz="2000">
                <a:latin typeface="Century Gothic"/>
                <a:ea typeface="Century Gothic"/>
                <a:cs typeface="Century Gothic"/>
                <a:sym typeface="Century Gothic"/>
              </a:defRPr>
            </a:lvl3pPr>
            <a:lvl4pPr marL="1600200" indent="-228600" defTabSz="457200">
              <a:spcBef>
                <a:spcPts val="400"/>
              </a:spcBef>
              <a:buClr>
                <a:srgbClr val="1F497D"/>
              </a:buClr>
              <a:defRPr b="1" sz="2000">
                <a:latin typeface="Century Gothic"/>
                <a:ea typeface="Century Gothic"/>
                <a:cs typeface="Century Gothic"/>
                <a:sym typeface="Century Gothic"/>
              </a:defRPr>
            </a:lvl4pPr>
            <a:lvl5pPr marL="2057400" indent="-228600" defTabSz="457200">
              <a:spcBef>
                <a:spcPts val="400"/>
              </a:spcBef>
              <a:buClr>
                <a:srgbClr val="1F497D"/>
              </a:buClr>
              <a:defRPr b="1" sz="20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278" name="Title Text"/>
          <p:cNvSpPr txBox="1"/>
          <p:nvPr>
            <p:ph type="title"/>
          </p:nvPr>
        </p:nvSpPr>
        <p:spPr>
          <a:xfrm>
            <a:off x="1981200" y="217258"/>
            <a:ext cx="8229602" cy="492991"/>
          </a:xfrm>
          <a:prstGeom prst="rect">
            <a:avLst/>
          </a:prstGeom>
        </p:spPr>
        <p:txBody>
          <a:bodyPr lIns="45719" tIns="45719" rIns="45719" bIns="45719"/>
          <a:lstStyle>
            <a:lvl1pPr defTabSz="457200">
              <a:lnSpc>
                <a:spcPct val="100000"/>
              </a:lnSpc>
              <a:defRPr sz="2400">
                <a:solidFill>
                  <a:srgbClr val="FFFFFF"/>
                </a:solidFill>
                <a:latin typeface="Century Gothic"/>
                <a:ea typeface="Century Gothic"/>
                <a:cs typeface="Century Gothic"/>
                <a:sym typeface="Century Gothic"/>
              </a:defRPr>
            </a:lvl1pPr>
          </a:lstStyle>
          <a:p>
            <a:pPr/>
            <a:r>
              <a:t>Title Text</a:t>
            </a:r>
          </a:p>
        </p:txBody>
      </p:sp>
      <p:sp>
        <p:nvSpPr>
          <p:cNvPr id="279" name="Slide Number"/>
          <p:cNvSpPr txBox="1"/>
          <p:nvPr>
            <p:ph type="sldNum" sz="quarter" idx="2"/>
          </p:nvPr>
        </p:nvSpPr>
        <p:spPr>
          <a:xfrm>
            <a:off x="1820646" y="6484937"/>
            <a:ext cx="244908" cy="243841"/>
          </a:xfrm>
          <a:prstGeom prst="rect">
            <a:avLst/>
          </a:prstGeom>
        </p:spPr>
        <p:txBody>
          <a:bodyPr lIns="45719" tIns="45719" rIns="45719" bIns="45719" anchor="t"/>
          <a:lstStyle>
            <a:lvl1pPr algn="ctr" defTabSz="457200">
              <a:defRPr sz="1000">
                <a:solidFill>
                  <a:srgbClr val="00009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86" name="Title Text"/>
          <p:cNvSpPr txBox="1"/>
          <p:nvPr>
            <p:ph type="title"/>
          </p:nvPr>
        </p:nvSpPr>
        <p:spPr>
          <a:prstGeom prst="rect">
            <a:avLst/>
          </a:prstGeom>
        </p:spPr>
        <p:txBody>
          <a:bodyPr/>
          <a:lstStyle/>
          <a:p>
            <a:pPr/>
            <a:r>
              <a:t>Title Text</a:t>
            </a:r>
          </a:p>
        </p:txBody>
      </p:sp>
      <p:sp>
        <p:nvSpPr>
          <p:cNvPr id="28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UG Image EUROfusion">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2" name="Grafik 11" descr="Grafik 11"/>
          <p:cNvPicPr>
            <a:picLocks noChangeAspect="1"/>
          </p:cNvPicPr>
          <p:nvPr/>
        </p:nvPicPr>
        <p:blipFill>
          <a:blip r:embed="rId3">
            <a:extLst/>
          </a:blip>
          <a:stretch>
            <a:fillRect/>
          </a:stretch>
        </p:blipFill>
        <p:spPr>
          <a:xfrm>
            <a:off x="9061473" y="5372117"/>
            <a:ext cx="2036763" cy="628765"/>
          </a:xfrm>
          <a:prstGeom prst="rect">
            <a:avLst/>
          </a:prstGeom>
          <a:ln w="12700">
            <a:miter lim="400000"/>
          </a:ln>
        </p:spPr>
      </p:pic>
      <p:pic>
        <p:nvPicPr>
          <p:cNvPr id="43" name="Grafik 12" descr="Grafik 12"/>
          <p:cNvPicPr>
            <a:picLocks noChangeAspect="1"/>
          </p:cNvPicPr>
          <p:nvPr/>
        </p:nvPicPr>
        <p:blipFill>
          <a:blip r:embed="rId4">
            <a:extLst/>
          </a:blip>
          <a:stretch>
            <a:fillRect/>
          </a:stretch>
        </p:blipFill>
        <p:spPr>
          <a:xfrm>
            <a:off x="9790251" y="2196000"/>
            <a:ext cx="1223839" cy="1087886"/>
          </a:xfrm>
          <a:prstGeom prst="rect">
            <a:avLst/>
          </a:prstGeom>
          <a:ln w="12700">
            <a:miter lim="400000"/>
          </a:ln>
        </p:spPr>
      </p:pic>
      <p:pic>
        <p:nvPicPr>
          <p:cNvPr id="44" name="Grafik 15" descr="Grafik 15"/>
          <p:cNvPicPr>
            <a:picLocks noChangeAspect="1"/>
          </p:cNvPicPr>
          <p:nvPr/>
        </p:nvPicPr>
        <p:blipFill>
          <a:blip r:embed="rId5">
            <a:extLst/>
          </a:blip>
          <a:stretch>
            <a:fillRect/>
          </a:stretch>
        </p:blipFill>
        <p:spPr>
          <a:xfrm>
            <a:off x="1054648" y="2313782"/>
            <a:ext cx="10055313" cy="3489524"/>
          </a:xfrm>
          <a:prstGeom prst="rect">
            <a:avLst/>
          </a:prstGeom>
          <a:ln w="12700">
            <a:miter lim="400000"/>
          </a:ln>
        </p:spPr>
      </p:pic>
      <p:sp>
        <p:nvSpPr>
          <p:cNvPr id="45" name="Title 1"/>
          <p:cNvSpPr/>
          <p:nvPr/>
        </p:nvSpPr>
        <p:spPr>
          <a:xfrm>
            <a:off x="550717" y="1807154"/>
            <a:ext cx="5621485" cy="1923185"/>
          </a:xfrm>
          <a:prstGeom prst="rect">
            <a:avLst/>
          </a:prstGeom>
          <a:solidFill>
            <a:schemeClr val="accent3"/>
          </a:solidFill>
          <a:ln w="12700">
            <a:miter lim="400000"/>
          </a:ln>
        </p:spPr>
        <p:txBody>
          <a:bodyPr lIns="107999" tIns="107999" rIns="107999" bIns="107999"/>
          <a:lstStyle/>
          <a:p>
            <a:pPr defTabSz="914400">
              <a:lnSpc>
                <a:spcPts val="2600"/>
              </a:lnSpc>
              <a:spcBef>
                <a:spcPts val="1800"/>
              </a:spcBef>
              <a:defRPr b="1" sz="2300">
                <a:solidFill>
                  <a:srgbClr val="FFFFFF"/>
                </a:solidFill>
                <a:latin typeface="Arial"/>
                <a:ea typeface="Arial"/>
                <a:cs typeface="Arial"/>
                <a:sym typeface="Arial"/>
              </a:defRPr>
            </a:pPr>
          </a:p>
        </p:txBody>
      </p:sp>
      <p:sp>
        <p:nvSpPr>
          <p:cNvPr id="46" name="Subtitle 2"/>
          <p:cNvSpPr/>
          <p:nvPr/>
        </p:nvSpPr>
        <p:spPr>
          <a:xfrm>
            <a:off x="6045987" y="4682864"/>
            <a:ext cx="5560811" cy="1280554"/>
          </a:xfrm>
          <a:prstGeom prst="rect">
            <a:avLst/>
          </a:prstGeom>
          <a:solidFill>
            <a:schemeClr val="accent3"/>
          </a:solidFill>
          <a:ln w="12700">
            <a:miter lim="400000"/>
          </a:ln>
        </p:spPr>
        <p:txBody>
          <a:bodyPr lIns="107999" tIns="107999" rIns="107999" bIns="107999" anchor="b"/>
          <a:lstStyle/>
          <a:p>
            <a:pPr defTabSz="914400">
              <a:lnSpc>
                <a:spcPts val="2300"/>
              </a:lnSpc>
              <a:spcBef>
                <a:spcPts val="2300"/>
              </a:spcBef>
              <a:defRPr b="1" spc="190" sz="1900">
                <a:solidFill>
                  <a:srgbClr val="FFFFFF"/>
                </a:solidFill>
                <a:latin typeface="Arial"/>
                <a:ea typeface="Arial"/>
                <a:cs typeface="Arial"/>
                <a:sym typeface="Arial"/>
              </a:defRPr>
            </a:pPr>
          </a:p>
        </p:txBody>
      </p:sp>
      <p:sp>
        <p:nvSpPr>
          <p:cNvPr id="47" name="Body Level One…"/>
          <p:cNvSpPr txBox="1"/>
          <p:nvPr>
            <p:ph type="body" sz="quarter" idx="1"/>
          </p:nvPr>
        </p:nvSpPr>
        <p:spPr>
          <a:xfrm>
            <a:off x="6172201" y="4787844"/>
            <a:ext cx="5361445" cy="1101936"/>
          </a:xfrm>
          <a:prstGeom prst="rect">
            <a:avLst/>
          </a:prstGeom>
        </p:spPr>
        <p:txBody>
          <a:bodyPr lIns="0" tIns="0" rIns="0" bIns="0" anchor="ctr"/>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 name="Title Text"/>
          <p:cNvSpPr txBox="1"/>
          <p:nvPr>
            <p:ph type="title"/>
          </p:nvPr>
        </p:nvSpPr>
        <p:spPr>
          <a:xfrm>
            <a:off x="695326" y="1891146"/>
            <a:ext cx="5350663" cy="1766456"/>
          </a:xfrm>
          <a:prstGeom prst="rect">
            <a:avLst/>
          </a:prstGeom>
        </p:spPr>
        <p:txBody>
          <a:bodyPr lIns="0" tIns="0" rIns="0" bIns="0"/>
          <a:lstStyle>
            <a:lvl1pPr defTabSz="914400">
              <a:lnSpc>
                <a:spcPts val="2800"/>
              </a:lnSpc>
              <a:spcBef>
                <a:spcPts val="1800"/>
              </a:spcBef>
              <a:defRPr sz="2300">
                <a:solidFill>
                  <a:srgbClr val="FFFFFF"/>
                </a:solidFill>
              </a:defRPr>
            </a:lvl1pPr>
          </a:lstStyle>
          <a:p>
            <a:pPr/>
            <a:r>
              <a:t>Title Text</a:t>
            </a:r>
          </a:p>
        </p:txBody>
      </p:sp>
      <p:pic>
        <p:nvPicPr>
          <p:cNvPr id="49" name="Grafik 23" descr="Grafik 23"/>
          <p:cNvPicPr>
            <a:picLocks noChangeAspect="1"/>
          </p:cNvPicPr>
          <p:nvPr/>
        </p:nvPicPr>
        <p:blipFill>
          <a:blip r:embed="rId6">
            <a:extLst/>
          </a:blip>
          <a:stretch>
            <a:fillRect/>
          </a:stretch>
        </p:blipFill>
        <p:spPr>
          <a:xfrm>
            <a:off x="7592155" y="489667"/>
            <a:ext cx="3888002" cy="899496"/>
          </a:xfrm>
          <a:prstGeom prst="rect">
            <a:avLst/>
          </a:prstGeom>
          <a:ln w="12700">
            <a:miter lim="400000"/>
          </a:ln>
        </p:spPr>
      </p:pic>
      <p:pic>
        <p:nvPicPr>
          <p:cNvPr id="50" name="Grafik 31" descr="Grafik 31"/>
          <p:cNvPicPr>
            <a:picLocks noChangeAspect="1"/>
          </p:cNvPicPr>
          <p:nvPr/>
        </p:nvPicPr>
        <p:blipFill>
          <a:blip r:embed="rId7">
            <a:extLst/>
          </a:blip>
          <a:stretch>
            <a:fillRect/>
          </a:stretch>
        </p:blipFill>
        <p:spPr>
          <a:xfrm>
            <a:off x="1160393" y="4766004"/>
            <a:ext cx="1058552" cy="940935"/>
          </a:xfrm>
          <a:prstGeom prst="rect">
            <a:avLst/>
          </a:prstGeom>
          <a:ln w="12700">
            <a:miter lim="400000"/>
          </a:ln>
        </p:spPr>
      </p:pic>
      <p:pic>
        <p:nvPicPr>
          <p:cNvPr id="51" name="Grafik 32" descr="Grafik 32"/>
          <p:cNvPicPr>
            <a:picLocks noChangeAspect="1"/>
          </p:cNvPicPr>
          <p:nvPr/>
        </p:nvPicPr>
        <p:blipFill>
          <a:blip r:embed="rId3">
            <a:extLst/>
          </a:blip>
          <a:stretch>
            <a:fillRect/>
          </a:stretch>
        </p:blipFill>
        <p:spPr>
          <a:xfrm>
            <a:off x="2483322" y="5232310"/>
            <a:ext cx="1851764" cy="571655"/>
          </a:xfrm>
          <a:prstGeom prst="rect">
            <a:avLst/>
          </a:prstGeom>
          <a:ln w="12700">
            <a:miter lim="400000"/>
          </a:ln>
        </p:spPr>
      </p:pic>
      <p:grpSp>
        <p:nvGrpSpPr>
          <p:cNvPr id="54" name="Gruppieren 20"/>
          <p:cNvGrpSpPr/>
          <p:nvPr/>
        </p:nvGrpSpPr>
        <p:grpSpPr>
          <a:xfrm>
            <a:off x="1053496" y="6064882"/>
            <a:ext cx="10113934" cy="321156"/>
            <a:chOff x="0" y="0"/>
            <a:chExt cx="10113932" cy="321154"/>
          </a:xfrm>
        </p:grpSpPr>
        <p:pic>
          <p:nvPicPr>
            <p:cNvPr id="52" name="Grafik 21" descr="Grafik 21"/>
            <p:cNvPicPr>
              <a:picLocks noChangeAspect="1"/>
            </p:cNvPicPr>
            <p:nvPr/>
          </p:nvPicPr>
          <p:blipFill>
            <a:blip r:embed="rId8">
              <a:extLst/>
            </a:blip>
            <a:stretch>
              <a:fillRect/>
            </a:stretch>
          </p:blipFill>
          <p:spPr>
            <a:xfrm>
              <a:off x="-1" y="0"/>
              <a:ext cx="473402" cy="315750"/>
            </a:xfrm>
            <a:prstGeom prst="rect">
              <a:avLst/>
            </a:prstGeom>
            <a:ln w="12700" cap="flat">
              <a:noFill/>
              <a:miter lim="400000"/>
            </a:ln>
            <a:effectLst/>
          </p:spPr>
        </p:pic>
        <p:sp>
          <p:nvSpPr>
            <p:cNvPr id="53" name="Subtitle 2"/>
            <p:cNvSpPr txBox="1"/>
            <p:nvPr/>
          </p:nvSpPr>
          <p:spPr>
            <a:xfrm>
              <a:off x="556226" y="3774"/>
              <a:ext cx="9557706" cy="317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just" defTabSz="914400">
                <a:lnSpc>
                  <a:spcPct val="90000"/>
                </a:lnSpc>
                <a:spcBef>
                  <a:spcPts val="1000"/>
                </a:spcBef>
                <a:defRPr sz="800">
                  <a:latin typeface="Arial"/>
                  <a:ea typeface="Arial"/>
                  <a:cs typeface="Arial"/>
                  <a:sym typeface="Arial"/>
                </a:defRPr>
              </a:lvl1pPr>
            </a:lstStyle>
            <a:p>
              <a:pPr/>
              <a:r>
                <a:t>This work has been carried out within the framework of the EUROfusion Consortium, funded by the European Union via the Euratom Research and Training Programme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p>
          </p:txBody>
        </p:sp>
      </p:grpSp>
      <p:sp>
        <p:nvSpPr>
          <p:cNvPr id="55"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UG Imag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2" name="Grafik 15" descr="Grafik 15"/>
          <p:cNvPicPr>
            <a:picLocks noChangeAspect="1"/>
          </p:cNvPicPr>
          <p:nvPr/>
        </p:nvPicPr>
        <p:blipFill>
          <a:blip r:embed="rId3">
            <a:extLst/>
          </a:blip>
          <a:stretch>
            <a:fillRect/>
          </a:stretch>
        </p:blipFill>
        <p:spPr>
          <a:xfrm>
            <a:off x="1054648" y="2313782"/>
            <a:ext cx="10055313" cy="3489524"/>
          </a:xfrm>
          <a:prstGeom prst="rect">
            <a:avLst/>
          </a:prstGeom>
          <a:ln w="12700">
            <a:miter lim="400000"/>
          </a:ln>
        </p:spPr>
      </p:pic>
      <p:pic>
        <p:nvPicPr>
          <p:cNvPr id="63" name="Grafik 11" descr="Grafik 11"/>
          <p:cNvPicPr>
            <a:picLocks noChangeAspect="1"/>
          </p:cNvPicPr>
          <p:nvPr/>
        </p:nvPicPr>
        <p:blipFill>
          <a:blip r:embed="rId4">
            <a:extLst/>
          </a:blip>
          <a:stretch>
            <a:fillRect/>
          </a:stretch>
        </p:blipFill>
        <p:spPr>
          <a:xfrm>
            <a:off x="9061473" y="5372117"/>
            <a:ext cx="2036763" cy="628765"/>
          </a:xfrm>
          <a:prstGeom prst="rect">
            <a:avLst/>
          </a:prstGeom>
          <a:ln w="12700">
            <a:miter lim="400000"/>
          </a:ln>
        </p:spPr>
      </p:pic>
      <p:sp>
        <p:nvSpPr>
          <p:cNvPr id="64" name="Title 1"/>
          <p:cNvSpPr/>
          <p:nvPr/>
        </p:nvSpPr>
        <p:spPr>
          <a:xfrm>
            <a:off x="550717" y="1807154"/>
            <a:ext cx="5621485" cy="1923185"/>
          </a:xfrm>
          <a:prstGeom prst="rect">
            <a:avLst/>
          </a:prstGeom>
          <a:solidFill>
            <a:schemeClr val="accent3"/>
          </a:solidFill>
          <a:ln w="12700">
            <a:miter lim="400000"/>
          </a:ln>
        </p:spPr>
        <p:txBody>
          <a:bodyPr lIns="107999" tIns="107999" rIns="107999" bIns="107999"/>
          <a:lstStyle/>
          <a:p>
            <a:pPr defTabSz="914400">
              <a:lnSpc>
                <a:spcPts val="2600"/>
              </a:lnSpc>
              <a:spcBef>
                <a:spcPts val="1800"/>
              </a:spcBef>
              <a:defRPr b="1" sz="2300">
                <a:solidFill>
                  <a:srgbClr val="FFFFFF"/>
                </a:solidFill>
                <a:latin typeface="Arial"/>
                <a:ea typeface="Arial"/>
                <a:cs typeface="Arial"/>
                <a:sym typeface="Arial"/>
              </a:defRPr>
            </a:pPr>
          </a:p>
        </p:txBody>
      </p:sp>
      <p:sp>
        <p:nvSpPr>
          <p:cNvPr id="65" name="Subtitle 2"/>
          <p:cNvSpPr/>
          <p:nvPr/>
        </p:nvSpPr>
        <p:spPr>
          <a:xfrm>
            <a:off x="6045987" y="4682864"/>
            <a:ext cx="5560811" cy="1280554"/>
          </a:xfrm>
          <a:prstGeom prst="rect">
            <a:avLst/>
          </a:prstGeom>
          <a:solidFill>
            <a:schemeClr val="accent3"/>
          </a:solidFill>
          <a:ln w="12700">
            <a:miter lim="400000"/>
          </a:ln>
        </p:spPr>
        <p:txBody>
          <a:bodyPr lIns="107999" tIns="107999" rIns="107999" bIns="107999" anchor="b"/>
          <a:lstStyle/>
          <a:p>
            <a:pPr defTabSz="914400">
              <a:lnSpc>
                <a:spcPts val="2300"/>
              </a:lnSpc>
              <a:spcBef>
                <a:spcPts val="2300"/>
              </a:spcBef>
              <a:defRPr b="1" spc="190" sz="1900">
                <a:solidFill>
                  <a:srgbClr val="FFFFFF"/>
                </a:solidFill>
                <a:latin typeface="Arial"/>
                <a:ea typeface="Arial"/>
                <a:cs typeface="Arial"/>
                <a:sym typeface="Arial"/>
              </a:defRPr>
            </a:pPr>
          </a:p>
        </p:txBody>
      </p:sp>
      <p:sp>
        <p:nvSpPr>
          <p:cNvPr id="66" name="Body Level One…"/>
          <p:cNvSpPr txBox="1"/>
          <p:nvPr>
            <p:ph type="body" sz="quarter" idx="1"/>
          </p:nvPr>
        </p:nvSpPr>
        <p:spPr>
          <a:xfrm>
            <a:off x="6172201" y="4787844"/>
            <a:ext cx="5361445" cy="1101936"/>
          </a:xfrm>
          <a:prstGeom prst="rect">
            <a:avLst/>
          </a:prstGeom>
        </p:spPr>
        <p:txBody>
          <a:bodyPr lIns="0" tIns="0" rIns="0" bIns="0" anchor="ctr"/>
          <a:lstStyle>
            <a:lvl1pPr marL="0" indent="0" defTabSz="914400">
              <a:lnSpc>
                <a:spcPct val="120000"/>
              </a:lnSpc>
              <a:spcBef>
                <a:spcPts val="2300"/>
              </a:spcBef>
              <a:buSzTx/>
              <a:buFontTx/>
              <a:buNone/>
              <a:defRPr sz="1900">
                <a:solidFill>
                  <a:srgbClr val="FFFFFF"/>
                </a:solidFill>
              </a:defRPr>
            </a:lvl1pPr>
            <a:lvl2pPr marL="368307" indent="-368307" defTabSz="914400">
              <a:lnSpc>
                <a:spcPct val="120000"/>
              </a:lnSpc>
              <a:spcBef>
                <a:spcPts val="2300"/>
              </a:spcBef>
              <a:buSzPct val="110000"/>
              <a:buFontTx/>
              <a:buChar char="↘"/>
              <a:defRPr sz="1900">
                <a:solidFill>
                  <a:srgbClr val="FFFFFF"/>
                </a:solidFill>
              </a:defRPr>
            </a:lvl2pPr>
            <a:lvl3pPr marL="0" indent="0" defTabSz="914400">
              <a:lnSpc>
                <a:spcPct val="120000"/>
              </a:lnSpc>
              <a:spcBef>
                <a:spcPts val="2300"/>
              </a:spcBef>
              <a:buSzTx/>
              <a:buFontTx/>
              <a:buNone/>
              <a:defRPr sz="1900">
                <a:solidFill>
                  <a:srgbClr val="FFFFFF"/>
                </a:solidFill>
              </a:defRPr>
            </a:lvl3pPr>
            <a:lvl4pPr marL="0" indent="0" defTabSz="914400">
              <a:lnSpc>
                <a:spcPct val="120000"/>
              </a:lnSpc>
              <a:spcBef>
                <a:spcPts val="2300"/>
              </a:spcBef>
              <a:buSzTx/>
              <a:buFontTx/>
              <a:buNone/>
              <a:defRPr sz="1900">
                <a:solidFill>
                  <a:srgbClr val="FFFFFF"/>
                </a:solidFill>
              </a:defRPr>
            </a:lvl4pPr>
            <a:lvl5pPr marL="0" indent="0" defTabSz="914400">
              <a:lnSpc>
                <a:spcPct val="120000"/>
              </a:lnSpc>
              <a:spcBef>
                <a:spcPts val="2300"/>
              </a:spcBef>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67" name="Title Text"/>
          <p:cNvSpPr txBox="1"/>
          <p:nvPr>
            <p:ph type="title"/>
          </p:nvPr>
        </p:nvSpPr>
        <p:spPr>
          <a:xfrm>
            <a:off x="695326" y="1891146"/>
            <a:ext cx="5350663" cy="1766456"/>
          </a:xfrm>
          <a:prstGeom prst="rect">
            <a:avLst/>
          </a:prstGeom>
        </p:spPr>
        <p:txBody>
          <a:bodyPr lIns="0" tIns="0" rIns="0" bIns="0"/>
          <a:lstStyle>
            <a:lvl1pPr defTabSz="914400">
              <a:lnSpc>
                <a:spcPts val="2800"/>
              </a:lnSpc>
              <a:spcBef>
                <a:spcPts val="1800"/>
              </a:spcBef>
              <a:defRPr sz="2300">
                <a:solidFill>
                  <a:srgbClr val="FFFFFF"/>
                </a:solidFill>
              </a:defRPr>
            </a:lvl1pPr>
          </a:lstStyle>
          <a:p>
            <a:pPr/>
            <a:r>
              <a:t>Title Text</a:t>
            </a:r>
          </a:p>
        </p:txBody>
      </p:sp>
      <p:pic>
        <p:nvPicPr>
          <p:cNvPr id="68" name="Grafik 31" descr="Grafik 31"/>
          <p:cNvPicPr>
            <a:picLocks noChangeAspect="1"/>
          </p:cNvPicPr>
          <p:nvPr/>
        </p:nvPicPr>
        <p:blipFill>
          <a:blip r:embed="rId5">
            <a:extLst/>
          </a:blip>
          <a:stretch>
            <a:fillRect/>
          </a:stretch>
        </p:blipFill>
        <p:spPr>
          <a:xfrm>
            <a:off x="1160393" y="4766004"/>
            <a:ext cx="1058552" cy="940935"/>
          </a:xfrm>
          <a:prstGeom prst="rect">
            <a:avLst/>
          </a:prstGeom>
          <a:ln w="12700">
            <a:miter lim="400000"/>
          </a:ln>
        </p:spPr>
      </p:pic>
      <p:pic>
        <p:nvPicPr>
          <p:cNvPr id="69" name="Grafik 32" descr="Grafik 32"/>
          <p:cNvPicPr>
            <a:picLocks noChangeAspect="1"/>
          </p:cNvPicPr>
          <p:nvPr/>
        </p:nvPicPr>
        <p:blipFill>
          <a:blip r:embed="rId4">
            <a:extLst/>
          </a:blip>
          <a:stretch>
            <a:fillRect/>
          </a:stretch>
        </p:blipFill>
        <p:spPr>
          <a:xfrm>
            <a:off x="2483322" y="5232310"/>
            <a:ext cx="1851764" cy="571655"/>
          </a:xfrm>
          <a:prstGeom prst="rect">
            <a:avLst/>
          </a:prstGeom>
          <a:ln w="12700">
            <a:miter lim="400000"/>
          </a:ln>
        </p:spPr>
      </p:pic>
      <p:pic>
        <p:nvPicPr>
          <p:cNvPr id="70" name="Grafik 24" descr="Grafik 24"/>
          <p:cNvPicPr>
            <a:picLocks noChangeAspect="1"/>
          </p:cNvPicPr>
          <p:nvPr/>
        </p:nvPicPr>
        <p:blipFill>
          <a:blip r:embed="rId6">
            <a:extLst/>
          </a:blip>
          <a:stretch>
            <a:fillRect/>
          </a:stretch>
        </p:blipFill>
        <p:spPr>
          <a:xfrm>
            <a:off x="7592155" y="489667"/>
            <a:ext cx="3888002" cy="899496"/>
          </a:xfrm>
          <a:prstGeom prst="rect">
            <a:avLst/>
          </a:prstGeom>
          <a:ln w="12700">
            <a:miter lim="400000"/>
          </a:ln>
        </p:spPr>
      </p:pic>
      <p:sp>
        <p:nvSpPr>
          <p:cNvPr id="71"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Inhalt">
    <p:spTree>
      <p:nvGrpSpPr>
        <p:cNvPr id="1" name=""/>
        <p:cNvGrpSpPr/>
        <p:nvPr/>
      </p:nvGrpSpPr>
      <p:grpSpPr>
        <a:xfrm>
          <a:off x="0" y="0"/>
          <a:ext cx="0" cy="0"/>
          <a:chOff x="0" y="0"/>
          <a:chExt cx="0" cy="0"/>
        </a:xfrm>
      </p:grpSpPr>
      <p:pic>
        <p:nvPicPr>
          <p:cNvPr id="78"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79"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80" name="Body Level One…"/>
          <p:cNvSpPr txBox="1"/>
          <p:nvPr>
            <p:ph type="body" idx="1"/>
          </p:nvPr>
        </p:nvSpPr>
        <p:spPr>
          <a:xfrm>
            <a:off x="695326" y="1609725"/>
            <a:ext cx="10801351" cy="4772025"/>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Title Text"/>
          <p:cNvSpPr txBox="1"/>
          <p:nvPr>
            <p:ph type="title"/>
          </p:nvPr>
        </p:nvSpPr>
        <p:spPr>
          <a:xfrm>
            <a:off x="695326" y="441325"/>
            <a:ext cx="9576473" cy="89441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82"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
        <p:nvSpPr>
          <p:cNvPr id="83" name="Espace réservé du pied de page 3"/>
          <p:cNvSpPr txBox="1"/>
          <p:nvPr/>
        </p:nvSpPr>
        <p:spPr>
          <a:xfrm>
            <a:off x="8056613" y="6411648"/>
            <a:ext cx="3212873" cy="319304"/>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chor="ctr">
            <a:spAutoFit/>
          </a:bodyPr>
          <a:lstStyle>
            <a:lvl1pPr algn="r" defTabSz="1219200">
              <a:defRPr sz="1400">
                <a:latin typeface="Arial"/>
                <a:ea typeface="Arial"/>
                <a:cs typeface="Arial"/>
                <a:sym typeface="Arial"/>
              </a:defRPr>
            </a:lvl1pPr>
          </a:lstStyle>
          <a:p>
            <a:pPr/>
            <a:r>
              <a:t>F. Sciortino | Ringberg | Sept 12, 2022</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und Text">
    <p:spTree>
      <p:nvGrpSpPr>
        <p:cNvPr id="1" name=""/>
        <p:cNvGrpSpPr/>
        <p:nvPr/>
      </p:nvGrpSpPr>
      <p:grpSpPr>
        <a:xfrm>
          <a:off x="0" y="0"/>
          <a:ext cx="0" cy="0"/>
          <a:chOff x="0" y="0"/>
          <a:chExt cx="0" cy="0"/>
        </a:xfrm>
      </p:grpSpPr>
      <p:pic>
        <p:nvPicPr>
          <p:cNvPr id="90"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91"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92" name="Title Text"/>
          <p:cNvSpPr txBox="1"/>
          <p:nvPr>
            <p:ph type="title"/>
          </p:nvPr>
        </p:nvSpPr>
        <p:spPr>
          <a:xfrm>
            <a:off x="695326" y="441325"/>
            <a:ext cx="9576473" cy="89441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93" name="Body Level One…"/>
          <p:cNvSpPr txBox="1"/>
          <p:nvPr>
            <p:ph type="body" idx="1"/>
          </p:nvPr>
        </p:nvSpPr>
        <p:spPr>
          <a:xfrm>
            <a:off x="695325" y="1609725"/>
            <a:ext cx="10477500" cy="4772025"/>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
        <p:nvSpPr>
          <p:cNvPr id="95" name="Espace réservé du pied de page 3"/>
          <p:cNvSpPr txBox="1"/>
          <p:nvPr/>
        </p:nvSpPr>
        <p:spPr>
          <a:xfrm>
            <a:off x="8056613" y="6411648"/>
            <a:ext cx="3212873" cy="319304"/>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chor="ctr">
            <a:spAutoFit/>
          </a:bodyPr>
          <a:lstStyle>
            <a:lvl1pPr algn="r" defTabSz="1219200">
              <a:defRPr sz="1400">
                <a:latin typeface="Arial"/>
                <a:ea typeface="Arial"/>
                <a:cs typeface="Arial"/>
                <a:sym typeface="Arial"/>
              </a:defRPr>
            </a:lvl1pPr>
          </a:lstStyle>
          <a:p>
            <a:pPr/>
            <a:r>
              <a:t>F. Sciortino | Ringberg | Sept 12, 2022</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 Felder (Text/Bild)">
    <p:spTree>
      <p:nvGrpSpPr>
        <p:cNvPr id="1" name=""/>
        <p:cNvGrpSpPr/>
        <p:nvPr/>
      </p:nvGrpSpPr>
      <p:grpSpPr>
        <a:xfrm>
          <a:off x="0" y="0"/>
          <a:ext cx="0" cy="0"/>
          <a:chOff x="0" y="0"/>
          <a:chExt cx="0" cy="0"/>
        </a:xfrm>
      </p:grpSpPr>
      <p:pic>
        <p:nvPicPr>
          <p:cNvPr id="102"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103"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104" name="Body Level One…"/>
          <p:cNvSpPr txBox="1"/>
          <p:nvPr>
            <p:ph type="body" sz="half" idx="1"/>
          </p:nvPr>
        </p:nvSpPr>
        <p:spPr>
          <a:xfrm>
            <a:off x="695325" y="1881188"/>
            <a:ext cx="5112414" cy="4500563"/>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Title Text"/>
          <p:cNvSpPr txBox="1"/>
          <p:nvPr>
            <p:ph type="title"/>
          </p:nvPr>
        </p:nvSpPr>
        <p:spPr>
          <a:xfrm>
            <a:off x="695325" y="441325"/>
            <a:ext cx="9576473" cy="782638"/>
          </a:xfrm>
          <a:prstGeom prst="rect">
            <a:avLst/>
          </a:prstGeom>
        </p:spPr>
        <p:txBody>
          <a:bodyPr lIns="0" tIns="0" rIns="0" bIns="0" anchor="t"/>
          <a:lstStyle>
            <a:lvl1pPr defTabSz="914400">
              <a:lnSpc>
                <a:spcPts val="2800"/>
              </a:lnSpc>
              <a:spcBef>
                <a:spcPts val="1800"/>
              </a:spcBef>
              <a:defRPr sz="2500">
                <a:solidFill>
                  <a:srgbClr val="005555"/>
                </a:solidFill>
              </a:defRPr>
            </a:lvl1pPr>
          </a:lstStyle>
          <a:p>
            <a:pPr/>
            <a:r>
              <a:t>Title Text</a:t>
            </a:r>
          </a:p>
        </p:txBody>
      </p:sp>
      <p:sp>
        <p:nvSpPr>
          <p:cNvPr id="106"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nur Text ohne Titel)">
    <p:spTree>
      <p:nvGrpSpPr>
        <p:cNvPr id="1" name=""/>
        <p:cNvGrpSpPr/>
        <p:nvPr/>
      </p:nvGrpSpPr>
      <p:grpSpPr>
        <a:xfrm>
          <a:off x="0" y="0"/>
          <a:ext cx="0" cy="0"/>
          <a:chOff x="0" y="0"/>
          <a:chExt cx="0" cy="0"/>
        </a:xfrm>
      </p:grpSpPr>
      <p:pic>
        <p:nvPicPr>
          <p:cNvPr id="113"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114"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115" name="Body Level One…"/>
          <p:cNvSpPr txBox="1"/>
          <p:nvPr>
            <p:ph type="body" idx="1" hasCustomPrompt="1"/>
          </p:nvPr>
        </p:nvSpPr>
        <p:spPr>
          <a:xfrm>
            <a:off x="695325" y="481012"/>
            <a:ext cx="10801350" cy="5900740"/>
          </a:xfrm>
          <a:prstGeom prst="rect">
            <a:avLst/>
          </a:prstGeom>
        </p:spPr>
        <p:txBody>
          <a:bodyPr lIns="0" tIns="0" rIns="0" bIns="0"/>
          <a:lstStyle>
            <a:lvl1pPr marL="0" indent="0" defTabSz="914400">
              <a:lnSpc>
                <a:spcPct val="120000"/>
              </a:lnSpc>
              <a:spcBef>
                <a:spcPts val="600"/>
              </a:spcBef>
              <a:buSzTx/>
              <a:buFontTx/>
              <a:buNone/>
              <a:defRPr b="1" spc="40" sz="1800">
                <a:solidFill>
                  <a:srgbClr val="005555"/>
                </a:solidFill>
              </a:defRPr>
            </a:lvl1pPr>
            <a:lvl2pPr marL="0" indent="0" defTabSz="914400">
              <a:lnSpc>
                <a:spcPct val="120000"/>
              </a:lnSpc>
              <a:spcBef>
                <a:spcPts val="600"/>
              </a:spcBef>
              <a:buSzTx/>
              <a:buFontTx/>
              <a:buNone/>
              <a:defRPr b="1" spc="40" sz="1800">
                <a:solidFill>
                  <a:srgbClr val="005555"/>
                </a:solidFill>
              </a:defRPr>
            </a:lvl2pPr>
            <a:lvl3pPr marL="179387" indent="-179387" defTabSz="914400">
              <a:lnSpc>
                <a:spcPct val="120000"/>
              </a:lnSpc>
              <a:spcBef>
                <a:spcPts val="600"/>
              </a:spcBef>
              <a:buFontTx/>
              <a:defRPr b="1" spc="40" sz="1800">
                <a:solidFill>
                  <a:srgbClr val="005555"/>
                </a:solidFill>
              </a:defRPr>
            </a:lvl3pPr>
            <a:lvl4pPr marL="179387" indent="-179387" defTabSz="914400">
              <a:lnSpc>
                <a:spcPct val="120000"/>
              </a:lnSpc>
              <a:spcBef>
                <a:spcPts val="600"/>
              </a:spcBef>
              <a:buFontTx/>
              <a:buChar char="•"/>
              <a:defRPr b="1" spc="40" sz="1800">
                <a:solidFill>
                  <a:srgbClr val="005555"/>
                </a:solidFill>
              </a:defRPr>
            </a:lvl4pPr>
            <a:lvl5pPr marL="357188" indent="-179387" defTabSz="914400">
              <a:lnSpc>
                <a:spcPct val="120000"/>
              </a:lnSpc>
              <a:spcBef>
                <a:spcPts val="600"/>
              </a:spcBef>
              <a:buFontTx/>
              <a:buChar char="•"/>
              <a:defRPr b="1" spc="40" sz="1800">
                <a:solidFill>
                  <a:srgbClr val="005555"/>
                </a:solidFill>
              </a:defRPr>
            </a:lvl5pPr>
          </a:lstStyle>
          <a:p>
            <a:pPr/>
            <a:r>
              <a:t>Slide without title (exception)</a:t>
            </a:r>
          </a:p>
          <a:p>
            <a:pPr lvl="1"/>
            <a:r>
              <a:t/>
            </a:r>
          </a:p>
          <a:p>
            <a:pPr lvl="2"/>
            <a:r>
              <a:t/>
            </a:r>
          </a:p>
          <a:p>
            <a:pPr lvl="3"/>
            <a:r>
              <a:t/>
            </a:r>
          </a:p>
          <a:p>
            <a:pPr lvl="4"/>
            <a:r>
              <a:t/>
            </a:r>
          </a:p>
        </p:txBody>
      </p:sp>
      <p:sp>
        <p:nvSpPr>
          <p:cNvPr id="116"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er">
    <p:spTree>
      <p:nvGrpSpPr>
        <p:cNvPr id="1" name=""/>
        <p:cNvGrpSpPr/>
        <p:nvPr/>
      </p:nvGrpSpPr>
      <p:grpSpPr>
        <a:xfrm>
          <a:off x="0" y="0"/>
          <a:ext cx="0" cy="0"/>
          <a:chOff x="0" y="0"/>
          <a:chExt cx="0" cy="0"/>
        </a:xfrm>
      </p:grpSpPr>
      <p:pic>
        <p:nvPicPr>
          <p:cNvPr id="123" name="Grafik 10" descr="Grafik 10"/>
          <p:cNvPicPr>
            <a:picLocks noChangeAspect="1"/>
          </p:cNvPicPr>
          <p:nvPr/>
        </p:nvPicPr>
        <p:blipFill>
          <a:blip r:embed="rId2">
            <a:extLst/>
          </a:blip>
          <a:stretch>
            <a:fillRect/>
          </a:stretch>
        </p:blipFill>
        <p:spPr>
          <a:xfrm>
            <a:off x="11366923" y="170922"/>
            <a:ext cx="630155" cy="630155"/>
          </a:xfrm>
          <a:prstGeom prst="rect">
            <a:avLst/>
          </a:prstGeom>
          <a:ln w="12700">
            <a:miter lim="400000"/>
          </a:ln>
        </p:spPr>
      </p:pic>
      <p:pic>
        <p:nvPicPr>
          <p:cNvPr id="124" name="Grafik 7" descr="Grafik 7"/>
          <p:cNvPicPr>
            <a:picLocks noChangeAspect="1"/>
          </p:cNvPicPr>
          <p:nvPr/>
        </p:nvPicPr>
        <p:blipFill>
          <a:blip r:embed="rId3">
            <a:extLst/>
          </a:blip>
          <a:stretch>
            <a:fillRect/>
          </a:stretch>
        </p:blipFill>
        <p:spPr>
          <a:xfrm>
            <a:off x="10591799" y="240771"/>
            <a:ext cx="581027" cy="516468"/>
          </a:xfrm>
          <a:prstGeom prst="rect">
            <a:avLst/>
          </a:prstGeom>
          <a:ln w="12700">
            <a:miter lim="400000"/>
          </a:ln>
        </p:spPr>
      </p:pic>
      <p:sp>
        <p:nvSpPr>
          <p:cNvPr id="125" name="Slide Number"/>
          <p:cNvSpPr txBox="1"/>
          <p:nvPr>
            <p:ph type="sldNum" sz="quarter" idx="2"/>
          </p:nvPr>
        </p:nvSpPr>
        <p:spPr>
          <a:xfrm>
            <a:off x="11369674" y="6507799"/>
            <a:ext cx="127001" cy="127001"/>
          </a:xfrm>
          <a:prstGeom prst="rect">
            <a:avLst/>
          </a:prstGeom>
        </p:spPr>
        <p:txBody>
          <a:bodyPr lIns="0" tIns="0" rIns="0" bIns="0" anchor="b"/>
          <a:lstStyle>
            <a:lvl1pPr defTabSz="457200">
              <a:defRPr cap="all" spc="90" sz="6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4"/>
          <p:cNvSpPr/>
          <p:nvPr/>
        </p:nvSpPr>
        <p:spPr>
          <a:xfrm>
            <a:off x="-1" y="-1"/>
            <a:ext cx="12192001" cy="685801"/>
          </a:xfrm>
          <a:prstGeom prst="rect">
            <a:avLst/>
          </a:prstGeom>
          <a:solidFill>
            <a:srgbClr val="E3E3E3"/>
          </a:solidFill>
          <a:ln w="12700">
            <a:miter lim="400000"/>
          </a:ln>
        </p:spPr>
        <p:txBody>
          <a:bodyPr lIns="60959" tIns="60959" rIns="60959" bIns="60959" anchor="ctr"/>
          <a:lstStyle/>
          <a:p>
            <a:pPr algn="ctr" defTabSz="1219200">
              <a:defRPr sz="2400">
                <a:solidFill>
                  <a:srgbClr val="FFFFFF"/>
                </a:solidFill>
              </a:defRPr>
            </a:pPr>
          </a:p>
        </p:txBody>
      </p:sp>
      <p:sp>
        <p:nvSpPr>
          <p:cNvPr id="3" name="Title Text"/>
          <p:cNvSpPr txBox="1"/>
          <p:nvPr>
            <p:ph type="title"/>
          </p:nvPr>
        </p:nvSpPr>
        <p:spPr>
          <a:xfrm>
            <a:off x="609599" y="76199"/>
            <a:ext cx="10058401" cy="45720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chor="ctr">
            <a:normAutofit fontScale="100000" lnSpcReduction="0"/>
          </a:bodyPr>
          <a:lstStyle/>
          <a:p>
            <a:pPr/>
            <a:r>
              <a:t>Title Text</a:t>
            </a:r>
          </a:p>
        </p:txBody>
      </p:sp>
      <p:sp>
        <p:nvSpPr>
          <p:cNvPr id="4" name="Body Level One…"/>
          <p:cNvSpPr txBox="1"/>
          <p:nvPr>
            <p:ph type="body" idx="1"/>
          </p:nvPr>
        </p:nvSpPr>
        <p:spPr>
          <a:xfrm>
            <a:off x="609599" y="1412775"/>
            <a:ext cx="10972801" cy="4896546"/>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5" name="Picture 6" descr="Picture 6"/>
          <p:cNvPicPr>
            <a:picLocks noChangeAspect="1"/>
          </p:cNvPicPr>
          <p:nvPr/>
        </p:nvPicPr>
        <p:blipFill>
          <a:blip r:embed="rId2">
            <a:extLst/>
          </a:blip>
          <a:stretch>
            <a:fillRect/>
          </a:stretch>
        </p:blipFill>
        <p:spPr>
          <a:xfrm>
            <a:off x="11088554" y="93573"/>
            <a:ext cx="490611" cy="498654"/>
          </a:xfrm>
          <a:prstGeom prst="rect">
            <a:avLst/>
          </a:prstGeom>
          <a:ln w="12700">
            <a:miter lim="400000"/>
          </a:ln>
        </p:spPr>
      </p:pic>
      <p:sp>
        <p:nvSpPr>
          <p:cNvPr id="6" name="Slide Number"/>
          <p:cNvSpPr txBox="1"/>
          <p:nvPr>
            <p:ph type="sldNum" sz="quarter" idx="2"/>
          </p:nvPr>
        </p:nvSpPr>
        <p:spPr>
          <a:xfrm>
            <a:off x="5892799" y="6172199"/>
            <a:ext cx="2844801" cy="368301"/>
          </a:xfrm>
          <a:prstGeom prst="rect">
            <a:avLst/>
          </a:prstGeom>
          <a:ln w="12700">
            <a:miter lim="400000"/>
          </a:ln>
        </p:spPr>
        <p:txBody>
          <a:bodyPr wrap="none" lIns="60959" tIns="60959" rIns="60959" bIns="60959" anchor="ctr">
            <a:spAutoFit/>
          </a:bodyPr>
          <a:lstStyle>
            <a:lvl1pPr algn="r" defTabSz="1219200">
              <a:defRPr sz="1600">
                <a:solidFill>
                  <a:srgbClr val="888888"/>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transition xmlns:p14="http://schemas.microsoft.com/office/powerpoint/2010/main" spd="med" advClick="1"/>
  <p:txStyles>
    <p:titleStyle>
      <a:lvl1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1pPr>
      <a:lvl2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2pPr>
      <a:lvl3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3pPr>
      <a:lvl4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4pPr>
      <a:lvl5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5pPr>
      <a:lvl6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6pPr>
      <a:lvl7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7pPr>
      <a:lvl8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8pPr>
      <a:lvl9pPr marL="0" marR="0" indent="0" algn="l" defTabSz="1219200" latinLnBrk="0">
        <a:lnSpc>
          <a:spcPts val="4200"/>
        </a:lnSpc>
        <a:spcBef>
          <a:spcPts val="0"/>
        </a:spcBef>
        <a:spcAft>
          <a:spcPts val="0"/>
        </a:spcAft>
        <a:buClrTx/>
        <a:buSzTx/>
        <a:buFontTx/>
        <a:buNone/>
        <a:tabLst/>
        <a:defRPr b="1" baseline="0" cap="none" i="0" spc="0" strike="noStrike" sz="4200" u="none">
          <a:solidFill>
            <a:srgbClr val="000000"/>
          </a:solidFill>
          <a:uFillTx/>
          <a:latin typeface="Arial"/>
          <a:ea typeface="Arial"/>
          <a:cs typeface="Arial"/>
          <a:sym typeface="Arial"/>
        </a:defRPr>
      </a:lvl9pPr>
    </p:titleStyle>
    <p:bodyStyle>
      <a:lvl1pPr marL="457200" marR="0" indent="-45720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1pPr>
      <a:lvl2pPr marL="914400" marR="0" indent="-45720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2pPr>
      <a:lvl3pPr marL="1320800" marR="0" indent="-40640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3pPr>
      <a:lvl4pPr marL="1737360" marR="0" indent="-36576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4pPr>
      <a:lvl5pPr marL="2194560" marR="0" indent="-36576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5pPr>
      <a:lvl6pPr marL="2651760" marR="0" indent="-36576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6pPr>
      <a:lvl7pPr marL="3108960" marR="0" indent="-365760"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7pPr>
      <a:lvl8pPr marL="3566159" marR="0" indent="-365759"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8pPr>
      <a:lvl9pPr marL="4023359" marR="0" indent="-365759" algn="l" defTabSz="121920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Arial"/>
          <a:ea typeface="Arial"/>
          <a:cs typeface="Arial"/>
          <a:sym typeface="Arial"/>
        </a:defRPr>
      </a:lvl9pPr>
    </p:bodyStyle>
    <p:otherStyle>
      <a:lvl1pPr marL="0" marR="0" indent="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1pPr>
      <a:lvl2pPr marL="0" marR="0" indent="4572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2pPr>
      <a:lvl3pPr marL="0" marR="0" indent="9144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3pPr>
      <a:lvl4pPr marL="0" marR="0" indent="13716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4pPr>
      <a:lvl5pPr marL="0" marR="0" indent="18288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5pPr>
      <a:lvl6pPr marL="0" marR="0" indent="22860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6pPr>
      <a:lvl7pPr marL="0" marR="0" indent="27432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7pPr>
      <a:lvl8pPr marL="0" marR="0" indent="32004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8pPr>
      <a:lvl9pPr marL="0" marR="0" indent="3657600" algn="r" defTabSz="1219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tif"/><Relationship Id="rId4"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 Id="rId3" Type="http://schemas.openxmlformats.org/officeDocument/2006/relationships/image" Target="../media/image3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7.png"/><Relationship Id="rId5" Type="http://schemas.openxmlformats.org/officeDocument/2006/relationships/image" Target="../media/image3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image" Target="../media/image17.png"/><Relationship Id="rId4" Type="http://schemas.openxmlformats.org/officeDocument/2006/relationships/image" Target="../media/image3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8.png"/><Relationship Id="rId5"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8.png"/><Relationship Id="rId9" Type="http://schemas.openxmlformats.org/officeDocument/2006/relationships/image" Target="../media/image16.png"/><Relationship Id="rId10" Type="http://schemas.openxmlformats.org/officeDocument/2006/relationships/image" Target="../media/image1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 Id="rId3"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tif"/><Relationship Id="rId4"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Fußzeilenplatzhalter 1"/>
          <p:cNvSpPr txBox="1"/>
          <p:nvPr/>
        </p:nvSpPr>
        <p:spPr>
          <a:xfrm>
            <a:off x="695322" y="6507798"/>
            <a:ext cx="3294525"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defRPr cap="all" spc="90" sz="600">
                <a:solidFill>
                  <a:srgbClr val="888888"/>
                </a:solidFill>
                <a:latin typeface="Arial"/>
                <a:ea typeface="Arial"/>
                <a:cs typeface="Arial"/>
                <a:sym typeface="Arial"/>
              </a:defRPr>
            </a:lvl1pPr>
          </a:lstStyle>
          <a:p>
            <a:pPr/>
            <a:r>
              <a:t>Max-Planck-Institut für Plasmaphysik | F. Sciortino | 12/09/22</a:t>
            </a:r>
          </a:p>
        </p:txBody>
      </p:sp>
      <p:sp>
        <p:nvSpPr>
          <p:cNvPr id="298" name="Untertitel 7"/>
          <p:cNvSpPr txBox="1"/>
          <p:nvPr>
            <p:ph type="body" sz="quarter" idx="1"/>
          </p:nvPr>
        </p:nvSpPr>
        <p:spPr>
          <a:xfrm>
            <a:off x="6095998" y="4736591"/>
            <a:ext cx="5507740" cy="1153188"/>
          </a:xfrm>
          <a:prstGeom prst="rect">
            <a:avLst/>
          </a:prstGeom>
        </p:spPr>
        <p:txBody>
          <a:bodyPr/>
          <a:lstStyle/>
          <a:p>
            <a:pPr>
              <a:lnSpc>
                <a:spcPct val="96000"/>
              </a:lnSpc>
              <a:defRPr sz="1400" u="sng"/>
            </a:pPr>
            <a:r>
              <a:t>F. Sciortino</a:t>
            </a:r>
            <a:r>
              <a:rPr u="none"/>
              <a:t>, T. Pütterich, J. Hobirk, B. Vanovic, B. Zimmermann, D. Brida, M. Dunne, E. Fable, A. Kallenbach, R. Dux, M. Cavedon, R. McDermott, T. Bolzonella, T. Lunt, R. Fischer, D. Stieglitz, P. Mantica, A. Mariani, O. Février, …, AUG Upgrade Team and EUROfusion RT07 Team´</a:t>
            </a:r>
          </a:p>
        </p:txBody>
      </p:sp>
      <p:sp>
        <p:nvSpPr>
          <p:cNvPr id="299" name="Titel 6"/>
          <p:cNvSpPr txBox="1"/>
          <p:nvPr>
            <p:ph type="title"/>
          </p:nvPr>
        </p:nvSpPr>
        <p:spPr>
          <a:xfrm>
            <a:off x="695324" y="1891146"/>
            <a:ext cx="5350666" cy="1766455"/>
          </a:xfrm>
          <a:prstGeom prst="rect">
            <a:avLst/>
          </a:prstGeom>
        </p:spPr>
        <p:txBody>
          <a:bodyPr/>
          <a:lstStyle/>
          <a:p>
            <a:pPr/>
            <a:r>
              <a:t>Negative triangularity research - progress across the world</a:t>
            </a:r>
          </a:p>
        </p:txBody>
      </p:sp>
      <p:sp>
        <p:nvSpPr>
          <p:cNvPr id="300" name="Datumsplatzhalter 2"/>
          <p:cNvSpPr txBox="1"/>
          <p:nvPr/>
        </p:nvSpPr>
        <p:spPr>
          <a:xfrm>
            <a:off x="9529012" y="6507798"/>
            <a:ext cx="1638187"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lgn="r">
              <a:defRPr cap="all" spc="90" sz="600">
                <a:solidFill>
                  <a:srgbClr val="888888"/>
                </a:solidFill>
                <a:latin typeface="Arial"/>
                <a:ea typeface="Arial"/>
                <a:cs typeface="Arial"/>
                <a:sym typeface="Arial"/>
              </a:defRPr>
            </a:lvl1pPr>
          </a:lstStyle>
          <a:p>
            <a:pPr/>
            <a:r>
              <a:t>Interpretative edge modeling</a:t>
            </a:r>
          </a:p>
        </p:txBody>
      </p:sp>
      <p:sp>
        <p:nvSpPr>
          <p:cNvPr id="301" name="Foliennummernplatzhalter 3"/>
          <p:cNvSpPr txBox="1"/>
          <p:nvPr>
            <p:ph type="sldNum" sz="quarter" idx="2"/>
          </p:nvPr>
        </p:nvSpPr>
        <p:spPr>
          <a:xfrm>
            <a:off x="11369673" y="6507798"/>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o see “catch up” effect in NT, one would need R/LTi&gt;25, only found with   —&gt; unrealistic"/>
          <p:cNvSpPr txBox="1"/>
          <p:nvPr>
            <p:ph type="body" idx="1"/>
          </p:nvPr>
        </p:nvSpPr>
        <p:spPr>
          <a:xfrm>
            <a:off x="656164" y="1904256"/>
            <a:ext cx="11206426" cy="4367955"/>
          </a:xfrm>
          <a:prstGeom prst="rect">
            <a:avLst/>
          </a:prstGeom>
        </p:spPr>
        <p:txBody>
          <a:bodyPr/>
          <a:lstStyle/>
          <a:p>
            <a:pPr/>
            <a:r>
              <a:t>To see “catch up” effect in NT, one would need R/LTi&gt;25, only found with </a:t>
            </a:r>
            <a14:m>
              <m:oMath>
                <m:r>
                  <a:rPr xmlns:a="http://schemas.openxmlformats.org/drawingml/2006/main" sz="2200" i="1">
                    <a:solidFill>
                      <a:srgbClr val="005555"/>
                    </a:solidFill>
                    <a:latin typeface="Cambria Math" panose="02040503050406030204" pitchFamily="18" charset="0"/>
                  </a:rPr>
                  <m:t>δ</m:t>
                </m:r>
                <m:r>
                  <a:rPr xmlns:a="http://schemas.openxmlformats.org/drawingml/2006/main" sz="2200" i="1">
                    <a:solidFill>
                      <a:srgbClr val="005555"/>
                    </a:solidFill>
                    <a:latin typeface="Cambria Math" panose="02040503050406030204" pitchFamily="18" charset="0"/>
                  </a:rPr>
                  <m:t>≈</m:t>
                </m:r>
                <m:r>
                  <a:rPr xmlns:a="http://schemas.openxmlformats.org/drawingml/2006/main" sz="2200" i="1">
                    <a:solidFill>
                      <a:srgbClr val="005555"/>
                    </a:solidFill>
                    <a:latin typeface="Cambria Math" panose="02040503050406030204" pitchFamily="18" charset="0"/>
                  </a:rPr>
                  <m:t>-</m:t>
                </m:r>
                <m:r>
                  <a:rPr xmlns:a="http://schemas.openxmlformats.org/drawingml/2006/main" sz="2200" i="1">
                    <a:solidFill>
                      <a:srgbClr val="005555"/>
                    </a:solidFill>
                    <a:latin typeface="Cambria Math" panose="02040503050406030204" pitchFamily="18" charset="0"/>
                  </a:rPr>
                  <m:t>0.8</m:t>
                </m:r>
              </m:oMath>
            </a14:m>
            <a:r>
              <a:t> —&gt; unrealistic</a:t>
            </a:r>
          </a:p>
        </p:txBody>
      </p:sp>
      <p:sp>
        <p:nvSpPr>
          <p:cNvPr id="383" name="Modeling for DTT suggests NT would not be beneficial"/>
          <p:cNvSpPr txBox="1"/>
          <p:nvPr>
            <p:ph type="title"/>
          </p:nvPr>
        </p:nvSpPr>
        <p:spPr>
          <a:prstGeom prst="rect">
            <a:avLst/>
          </a:prstGeom>
        </p:spPr>
        <p:txBody>
          <a:bodyPr/>
          <a:lstStyle/>
          <a:p>
            <a:pPr/>
            <a:r>
              <a:t>Modeling for DTT suggests NT would not be beneficial</a:t>
            </a:r>
          </a:p>
        </p:txBody>
      </p:sp>
      <p:pic>
        <p:nvPicPr>
          <p:cNvPr id="384" name="Screen Shot 2022-09-06 at 10.17.26 PM.png" descr="Screen Shot 2022-09-06 at 10.17.26 PM.png"/>
          <p:cNvPicPr>
            <a:picLocks noChangeAspect="1"/>
          </p:cNvPicPr>
          <p:nvPr/>
        </p:nvPicPr>
        <p:blipFill>
          <a:blip r:embed="rId2">
            <a:extLst/>
          </a:blip>
          <a:stretch>
            <a:fillRect/>
          </a:stretch>
        </p:blipFill>
        <p:spPr>
          <a:xfrm>
            <a:off x="1634590" y="2275655"/>
            <a:ext cx="7003142" cy="3625156"/>
          </a:xfrm>
          <a:prstGeom prst="rect">
            <a:avLst/>
          </a:prstGeom>
          <a:ln w="12700">
            <a:miter lim="400000"/>
          </a:ln>
        </p:spPr>
      </p:pic>
      <p:sp>
        <p:nvSpPr>
          <p:cNvPr id="385" name="Rectangle"/>
          <p:cNvSpPr/>
          <p:nvPr/>
        </p:nvSpPr>
        <p:spPr>
          <a:xfrm>
            <a:off x="9881565" y="6158497"/>
            <a:ext cx="310976" cy="266805"/>
          </a:xfrm>
          <a:prstGeom prst="rect">
            <a:avLst/>
          </a:prstGeom>
          <a:solidFill>
            <a:srgbClr val="FFFFFF"/>
          </a:solidFill>
          <a:ln w="25400">
            <a:solidFill>
              <a:srgbClr val="FFFFFF"/>
            </a:solidFill>
          </a:ln>
        </p:spPr>
        <p:txBody>
          <a:bodyPr lIns="107999" tIns="107999" rIns="107999" bIns="107999"/>
          <a:lstStyle/>
          <a:p>
            <a:pPr/>
          </a:p>
        </p:txBody>
      </p:sp>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Image" descr="Image"/>
          <p:cNvPicPr>
            <a:picLocks noChangeAspect="1"/>
          </p:cNvPicPr>
          <p:nvPr/>
        </p:nvPicPr>
        <p:blipFill>
          <a:blip r:embed="rId3">
            <a:extLst/>
          </a:blip>
          <a:stretch>
            <a:fillRect/>
          </a:stretch>
        </p:blipFill>
        <p:spPr>
          <a:xfrm>
            <a:off x="11366923" y="965336"/>
            <a:ext cx="630155" cy="571720"/>
          </a:xfrm>
          <a:prstGeom prst="rect">
            <a:avLst/>
          </a:prstGeom>
          <a:ln w="12700">
            <a:miter lim="400000"/>
          </a:ln>
        </p:spPr>
      </p:pic>
      <p:pic>
        <p:nvPicPr>
          <p:cNvPr id="388" name="Image" descr="Image"/>
          <p:cNvPicPr>
            <a:picLocks noChangeAspect="1"/>
          </p:cNvPicPr>
          <p:nvPr/>
        </p:nvPicPr>
        <p:blipFill>
          <a:blip r:embed="rId4">
            <a:extLst/>
          </a:blip>
          <a:stretch>
            <a:fillRect/>
          </a:stretch>
        </p:blipFill>
        <p:spPr>
          <a:xfrm>
            <a:off x="9544816" y="989094"/>
            <a:ext cx="1695674" cy="516468"/>
          </a:xfrm>
          <a:prstGeom prst="rect">
            <a:avLst/>
          </a:prstGeom>
          <a:ln w="12700">
            <a:miter lim="400000"/>
          </a:ln>
        </p:spPr>
      </p:pic>
      <p:sp>
        <p:nvSpPr>
          <p:cNvPr id="389" name="A. Mariani, P. Mantica et al."/>
          <p:cNvSpPr txBox="1"/>
          <p:nvPr/>
        </p:nvSpPr>
        <p:spPr>
          <a:xfrm>
            <a:off x="8678249" y="4292241"/>
            <a:ext cx="2550295" cy="2416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A. Mariani, P. Mantica et al.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Comparison of 2 shots (arbitrary times/heating): slightly stronger shaping on DIII-D than AUG"/>
          <p:cNvSpPr txBox="1"/>
          <p:nvPr>
            <p:ph type="body" idx="1"/>
          </p:nvPr>
        </p:nvSpPr>
        <p:spPr>
          <a:xfrm>
            <a:off x="695325" y="1519818"/>
            <a:ext cx="10801350" cy="4521149"/>
          </a:xfrm>
          <a:prstGeom prst="rect">
            <a:avLst/>
          </a:prstGeom>
        </p:spPr>
        <p:txBody>
          <a:bodyPr/>
          <a:lstStyle/>
          <a:p>
            <a:pPr/>
            <a:r>
              <a:t>Comparison of 2 shots (arbitrary times/heating): slightly stronger shaping on DIII-D than AUG</a:t>
            </a:r>
          </a:p>
        </p:txBody>
      </p:sp>
      <p:sp>
        <p:nvSpPr>
          <p:cNvPr id="392" name="Comparable shaping parameters achieved in DIII-D and AUG"/>
          <p:cNvSpPr txBox="1"/>
          <p:nvPr>
            <p:ph type="title"/>
          </p:nvPr>
        </p:nvSpPr>
        <p:spPr>
          <a:xfrm>
            <a:off x="658730" y="429126"/>
            <a:ext cx="9576473" cy="894418"/>
          </a:xfrm>
          <a:prstGeom prst="rect">
            <a:avLst/>
          </a:prstGeom>
        </p:spPr>
        <p:txBody>
          <a:bodyPr/>
          <a:lstStyle/>
          <a:p>
            <a:pPr/>
            <a:r>
              <a:t>Comparable shaping parameters achieved in DIII-D and AUG</a:t>
            </a:r>
          </a:p>
        </p:txBody>
      </p:sp>
      <p:pic>
        <p:nvPicPr>
          <p:cNvPr id="393" name="shape_comp_1D_180526_vs_40869_IDE.pdf" descr="shape_comp_1D_180526_vs_40869_IDE.pdf"/>
          <p:cNvPicPr>
            <a:picLocks noChangeAspect="1"/>
          </p:cNvPicPr>
          <p:nvPr/>
        </p:nvPicPr>
        <p:blipFill>
          <a:blip r:embed="rId2">
            <a:extLst/>
          </a:blip>
          <a:stretch>
            <a:fillRect/>
          </a:stretch>
        </p:blipFill>
        <p:spPr>
          <a:xfrm>
            <a:off x="546518" y="1763505"/>
            <a:ext cx="6096204" cy="4942869"/>
          </a:xfrm>
          <a:prstGeom prst="rect">
            <a:avLst/>
          </a:prstGeom>
          <a:ln w="12700">
            <a:miter lim="400000"/>
          </a:ln>
        </p:spPr>
      </p:pic>
      <p:pic>
        <p:nvPicPr>
          <p:cNvPr id="394" name="Image Gallery" descr="Image Gallery"/>
          <p:cNvPicPr>
            <a:picLocks noChangeAspect="1"/>
          </p:cNvPicPr>
          <p:nvPr/>
        </p:nvPicPr>
        <p:blipFill>
          <a:blip r:embed="rId3">
            <a:extLst/>
          </a:blip>
          <a:srcRect l="3246" t="0" r="3246" b="0"/>
          <a:stretch>
            <a:fillRect/>
          </a:stretch>
        </p:blipFill>
        <p:spPr>
          <a:xfrm>
            <a:off x="7039315" y="1986313"/>
            <a:ext cx="4450023" cy="4497252"/>
          </a:xfrm>
          <a:prstGeom prst="rect">
            <a:avLst/>
          </a:prstGeom>
          <a:ln w="12700">
            <a:miter lim="400000"/>
          </a:ln>
        </p:spPr>
      </p:pic>
      <p:sp>
        <p:nvSpPr>
          <p:cNvPr id="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DIII-D diverted NT experiments showed favorable impurity transport, low Zeff"/>
          <p:cNvSpPr txBox="1"/>
          <p:nvPr>
            <p:ph type="title"/>
          </p:nvPr>
        </p:nvSpPr>
        <p:spPr>
          <a:prstGeom prst="rect">
            <a:avLst/>
          </a:prstGeom>
        </p:spPr>
        <p:txBody>
          <a:bodyPr/>
          <a:lstStyle/>
          <a:p>
            <a:pPr/>
            <a:r>
              <a:t>DIII-D diverted NT experiments showed favorable impurity transport, low Zeff</a:t>
            </a:r>
          </a:p>
        </p:txBody>
      </p:sp>
      <p:sp>
        <p:nvSpPr>
          <p:cNvPr id="3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9" name="neg_triang_kin_profs_Jan21.pdf" descr="neg_triang_kin_profs_Jan21.pdf"/>
          <p:cNvPicPr>
            <a:picLocks noChangeAspect="1"/>
          </p:cNvPicPr>
          <p:nvPr/>
        </p:nvPicPr>
        <p:blipFill>
          <a:blip r:embed="rId2">
            <a:extLst/>
          </a:blip>
          <a:stretch>
            <a:fillRect/>
          </a:stretch>
        </p:blipFill>
        <p:spPr>
          <a:xfrm>
            <a:off x="1524000" y="1628279"/>
            <a:ext cx="9144001" cy="4572001"/>
          </a:xfrm>
          <a:prstGeom prst="rect">
            <a:avLst/>
          </a:prstGeom>
          <a:ln w="12700">
            <a:miter lim="400000"/>
          </a:ln>
        </p:spPr>
      </p:pic>
      <p:sp>
        <p:nvSpPr>
          <p:cNvPr id="400" name="Sciortino et al, submitted to PPCF [Jan 2022]"/>
          <p:cNvSpPr txBox="1"/>
          <p:nvPr/>
        </p:nvSpPr>
        <p:spPr>
          <a:xfrm>
            <a:off x="2023520" y="6461774"/>
            <a:ext cx="3888781" cy="2190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chemeClr val="accent3">
                    <a:satOff val="-21700"/>
                    <a:lumOff val="18431"/>
                  </a:schemeClr>
                </a:solidFill>
              </a:defRPr>
            </a:lvl1pPr>
          </a:lstStyle>
          <a:p>
            <a:pPr/>
            <a:r>
              <a:t>Sciortino et al, submitted to PPCF [Jan 2022]</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On both AUG and DIII-D, no evidence of impurity accumulation has been observed…"/>
          <p:cNvSpPr txBox="1"/>
          <p:nvPr>
            <p:ph type="body" idx="1"/>
          </p:nvPr>
        </p:nvSpPr>
        <p:spPr>
          <a:xfrm>
            <a:off x="593781" y="1384069"/>
            <a:ext cx="11004438" cy="4772026"/>
          </a:xfrm>
          <a:prstGeom prst="rect">
            <a:avLst/>
          </a:prstGeom>
        </p:spPr>
        <p:txBody>
          <a:bodyPr/>
          <a:lstStyle/>
          <a:p>
            <a:pPr/>
            <a:r>
              <a:t>On both AUG and DIII-D, no evidence of impurity accumulation has been observed</a:t>
            </a:r>
          </a:p>
          <a:p>
            <a:pPr>
              <a:defRPr spc="20" sz="900"/>
            </a:pPr>
          </a:p>
          <a:p>
            <a:pPr lvl="1" marL="561473" indent="-180473">
              <a:buSzPct val="100000"/>
              <a:buChar char="•"/>
            </a:pPr>
            <a:r>
              <a:t>At DIII-D, </a:t>
            </a:r>
            <a:r>
              <a:rPr i="1"/>
              <a:t>hollow</a:t>
            </a:r>
            <a:r>
              <a:t> C profiles and short impurity conf. times quantified with LBO injections</a:t>
            </a:r>
          </a:p>
          <a:p>
            <a:pPr lvl="2" marL="942473" indent="-180473">
              <a:defRPr b="0" i="1">
                <a:solidFill>
                  <a:schemeClr val="accent3">
                    <a:satOff val="-21700"/>
                    <a:lumOff val="18431"/>
                  </a:schemeClr>
                </a:solidFill>
              </a:defRPr>
            </a:pPr>
            <a:r>
              <a:t>Conjectured to be driven by neoclassical physics</a:t>
            </a:r>
          </a:p>
          <a:p>
            <a:pPr lvl="2" marL="942473" indent="-180473">
              <a:defRPr b="0" spc="20" sz="900">
                <a:solidFill>
                  <a:schemeClr val="accent3">
                    <a:satOff val="-21700"/>
                    <a:lumOff val="18431"/>
                  </a:schemeClr>
                </a:solidFill>
              </a:defRPr>
            </a:pPr>
          </a:p>
          <a:p>
            <a:pPr lvl="1" marL="561473" indent="-180473">
              <a:buSzPct val="100000"/>
              <a:buChar char="•"/>
            </a:pPr>
            <a:r>
              <a:t>At AUG, disruptions did not occur because of W peaking, but stability issues</a:t>
            </a:r>
          </a:p>
        </p:txBody>
      </p:sp>
      <p:sp>
        <p:nvSpPr>
          <p:cNvPr id="403" name="Core impurity transport observed to be favorable in NT"/>
          <p:cNvSpPr txBox="1"/>
          <p:nvPr>
            <p:ph type="title"/>
          </p:nvPr>
        </p:nvSpPr>
        <p:spPr>
          <a:prstGeom prst="rect">
            <a:avLst/>
          </a:prstGeom>
        </p:spPr>
        <p:txBody>
          <a:bodyPr/>
          <a:lstStyle/>
          <a:p>
            <a:pPr/>
            <a:r>
              <a:t>Core impurity transport observed to be favorable in NT</a:t>
            </a:r>
          </a:p>
        </p:txBody>
      </p:sp>
      <p:pic>
        <p:nvPicPr>
          <p:cNvPr id="404" name="tau_imp1.pdf" descr="tau_imp1.pdf"/>
          <p:cNvPicPr>
            <a:picLocks noChangeAspect="1"/>
          </p:cNvPicPr>
          <p:nvPr/>
        </p:nvPicPr>
        <p:blipFill>
          <a:blip r:embed="rId2">
            <a:extLst/>
          </a:blip>
          <a:stretch>
            <a:fillRect/>
          </a:stretch>
        </p:blipFill>
        <p:spPr>
          <a:xfrm>
            <a:off x="1893870" y="3565354"/>
            <a:ext cx="3949455" cy="2962091"/>
          </a:xfrm>
          <a:prstGeom prst="rect">
            <a:avLst/>
          </a:prstGeom>
          <a:ln w="12700">
            <a:miter lim="400000"/>
          </a:ln>
        </p:spPr>
      </p:pic>
      <p:pic>
        <p:nvPicPr>
          <p:cNvPr id="405" name="nz_B5_40470.pdf" descr="nz_B5_40470.pdf"/>
          <p:cNvPicPr>
            <a:picLocks noChangeAspect="1"/>
          </p:cNvPicPr>
          <p:nvPr/>
        </p:nvPicPr>
        <p:blipFill>
          <a:blip r:embed="rId3">
            <a:extLst/>
          </a:blip>
          <a:stretch>
            <a:fillRect/>
          </a:stretch>
        </p:blipFill>
        <p:spPr>
          <a:xfrm>
            <a:off x="6185407" y="3435282"/>
            <a:ext cx="4102901" cy="3077176"/>
          </a:xfrm>
          <a:prstGeom prst="rect">
            <a:avLst/>
          </a:prstGeom>
          <a:ln w="12700">
            <a:miter lim="400000"/>
          </a:ln>
        </p:spPr>
      </p:pic>
      <p:pic>
        <p:nvPicPr>
          <p:cNvPr id="406" name="Picture 8" descr="Picture 8"/>
          <p:cNvPicPr>
            <a:picLocks noChangeAspect="1"/>
          </p:cNvPicPr>
          <p:nvPr/>
        </p:nvPicPr>
        <p:blipFill>
          <a:blip r:embed="rId4">
            <a:extLst/>
          </a:blip>
          <a:stretch>
            <a:fillRect/>
          </a:stretch>
        </p:blipFill>
        <p:spPr>
          <a:xfrm>
            <a:off x="4584816" y="5345940"/>
            <a:ext cx="908051" cy="514351"/>
          </a:xfrm>
          <a:prstGeom prst="rect">
            <a:avLst/>
          </a:prstGeom>
          <a:ln w="12700">
            <a:miter lim="400000"/>
          </a:ln>
        </p:spPr>
      </p:pic>
      <p:pic>
        <p:nvPicPr>
          <p:cNvPr id="407" name="AUG logo.png" descr="AUG logo.png"/>
          <p:cNvPicPr>
            <a:picLocks noChangeAspect="1"/>
          </p:cNvPicPr>
          <p:nvPr/>
        </p:nvPicPr>
        <p:blipFill>
          <a:blip r:embed="rId5">
            <a:extLst/>
          </a:blip>
          <a:stretch>
            <a:fillRect/>
          </a:stretch>
        </p:blipFill>
        <p:spPr>
          <a:xfrm>
            <a:off x="6945087" y="5498960"/>
            <a:ext cx="728068" cy="630156"/>
          </a:xfrm>
          <a:prstGeom prst="rect">
            <a:avLst/>
          </a:prstGeom>
          <a:ln w="12700">
            <a:miter lim="400000"/>
          </a:ln>
        </p:spPr>
      </p:pic>
      <p:sp>
        <p:nvSpPr>
          <p:cNvPr id="4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Sciortino et al, submitted to PPCF [Jan 2022]"/>
          <p:cNvSpPr txBox="1"/>
          <p:nvPr/>
        </p:nvSpPr>
        <p:spPr>
          <a:xfrm>
            <a:off x="1893288" y="6559524"/>
            <a:ext cx="8851204" cy="219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700">
                <a:solidFill>
                  <a:schemeClr val="accent3">
                    <a:satOff val="-21700"/>
                    <a:lumOff val="18431"/>
                  </a:schemeClr>
                </a:solidFill>
              </a:defRPr>
            </a:lvl1pPr>
          </a:lstStyle>
          <a:p>
            <a:pPr/>
            <a:r>
              <a:t>Sciortino et al, submitted to PPCF [Jan 2022]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Given lower turbulence levels in NT,   may also be smaller…"/>
          <p:cNvSpPr txBox="1"/>
          <p:nvPr>
            <p:ph type="body" idx="1"/>
          </p:nvPr>
        </p:nvSpPr>
        <p:spPr>
          <a:xfrm>
            <a:off x="695325" y="1524197"/>
            <a:ext cx="7602572" cy="5078116"/>
          </a:xfrm>
          <a:prstGeom prst="rect">
            <a:avLst/>
          </a:prstGeom>
        </p:spPr>
        <p:txBody>
          <a:bodyPr/>
          <a:lstStyle/>
          <a:p>
            <a:pPr/>
            <a:r>
              <a:t>Given lower turbulence levels in NT, </a:t>
            </a:r>
            <a14:m>
              <m:oMath>
                <m:sSub>
                  <m:e>
                    <m:r>
                      <a:rPr xmlns:a="http://schemas.openxmlformats.org/drawingml/2006/main" sz="2150" i="1">
                        <a:solidFill>
                          <a:srgbClr val="005555"/>
                        </a:solidFill>
                        <a:latin typeface="Cambria Math" panose="02040503050406030204" pitchFamily="18" charset="0"/>
                      </a:rPr>
                      <m:t>λ</m:t>
                    </m:r>
                  </m:e>
                  <m:sub>
                    <m:r>
                      <a:rPr xmlns:a="http://schemas.openxmlformats.org/drawingml/2006/main" sz="2150" i="1">
                        <a:solidFill>
                          <a:srgbClr val="005555"/>
                        </a:solidFill>
                        <a:latin typeface="Cambria Math" panose="02040503050406030204" pitchFamily="18" charset="0"/>
                      </a:rPr>
                      <m:t>q</m:t>
                    </m:r>
                  </m:sub>
                </m:sSub>
              </m:oMath>
            </a14:m>
            <a:r>
              <a:t> may also be smaller</a:t>
            </a:r>
          </a:p>
          <a:p>
            <a:pPr marL="180473" indent="-180473">
              <a:buSzPct val="100000"/>
              <a:buChar char="•"/>
            </a:pPr>
            <a:r>
              <a:t>Indeed, observed on TCV </a:t>
            </a:r>
            <a:r>
              <a:rPr b="0">
                <a:solidFill>
                  <a:schemeClr val="accent3">
                    <a:satOff val="-21700"/>
                    <a:lumOff val="18431"/>
                  </a:schemeClr>
                </a:solidFill>
              </a:rPr>
              <a:t>[Faitsch et al, PPCF 60 (2018) 045010]</a:t>
            </a:r>
            <a:endParaRPr b="0">
              <a:solidFill>
                <a:schemeClr val="accent3">
                  <a:satOff val="-21700"/>
                  <a:lumOff val="18431"/>
                </a:schemeClr>
              </a:solidFill>
            </a:endParaRPr>
          </a:p>
          <a:p>
            <a:pPr marL="180473" indent="-180473">
              <a:buSzPct val="100000"/>
              <a:buChar char="•"/>
            </a:pPr>
            <a:r>
              <a:rPr>
                <a:solidFill>
                  <a:schemeClr val="accent1">
                    <a:lumOff val="-4235"/>
                  </a:schemeClr>
                </a:solidFill>
              </a:rPr>
              <a:t>Consistent with GPI results by </a:t>
            </a:r>
            <a:r>
              <a:rPr b="0">
                <a:solidFill>
                  <a:schemeClr val="accent3">
                    <a:satOff val="-21700"/>
                    <a:lumOff val="18431"/>
                  </a:schemeClr>
                </a:solidFill>
              </a:rPr>
              <a:t>[Han et al, NF 61 (2021) 034003] </a:t>
            </a:r>
            <a:endParaRPr b="0">
              <a:solidFill>
                <a:schemeClr val="accent3">
                  <a:satOff val="-21700"/>
                  <a:lumOff val="18431"/>
                </a:schemeClr>
              </a:solidFill>
            </a:endParaRPr>
          </a:p>
          <a:p>
            <a:pPr/>
            <a:endParaRPr b="0">
              <a:solidFill>
                <a:schemeClr val="accent3">
                  <a:satOff val="-21700"/>
                  <a:lumOff val="18431"/>
                </a:schemeClr>
              </a:solidFill>
            </a:endParaRPr>
          </a:p>
          <a:p>
            <a:pPr/>
            <a:r>
              <a:t>DIII-D diverted NT plasmas from 2019 had </a:t>
            </a:r>
            <a14:m>
              <m:oMath>
                <m:sSub>
                  <m:e>
                    <m:r>
                      <a:rPr xmlns:a="http://schemas.openxmlformats.org/drawingml/2006/main" sz="2150" i="1">
                        <a:solidFill>
                          <a:srgbClr val="005555"/>
                        </a:solidFill>
                        <a:latin typeface="Cambria Math" panose="02040503050406030204" pitchFamily="18" charset="0"/>
                      </a:rPr>
                      <m:t>λ</m:t>
                    </m:r>
                  </m:e>
                  <m:sub>
                    <m:r>
                      <a:rPr xmlns:a="http://schemas.openxmlformats.org/drawingml/2006/main" sz="2150" i="1">
                        <a:solidFill>
                          <a:srgbClr val="005555"/>
                        </a:solidFill>
                        <a:latin typeface="Cambria Math" panose="02040503050406030204" pitchFamily="18" charset="0"/>
                      </a:rPr>
                      <m:t>q</m:t>
                    </m:r>
                  </m:sub>
                </m:sSub>
              </m:oMath>
            </a14:m>
            <a:r>
              <a:t> close to Eich scaling for H-mode (1 shot), and 50% larger </a:t>
            </a:r>
            <a14:m>
              <m:oMath>
                <m:sSub>
                  <m:e>
                    <m:r>
                      <a:rPr xmlns:a="http://schemas.openxmlformats.org/drawingml/2006/main" sz="2150" i="1">
                        <a:solidFill>
                          <a:srgbClr val="005555"/>
                        </a:solidFill>
                        <a:latin typeface="Cambria Math" panose="02040503050406030204" pitchFamily="18" charset="0"/>
                      </a:rPr>
                      <m:t>λ</m:t>
                    </m:r>
                  </m:e>
                  <m:sub>
                    <m:r>
                      <a:rPr xmlns:a="http://schemas.openxmlformats.org/drawingml/2006/main" sz="2150" i="1">
                        <a:solidFill>
                          <a:srgbClr val="005555"/>
                        </a:solidFill>
                        <a:latin typeface="Cambria Math" panose="02040503050406030204" pitchFamily="18" charset="0"/>
                      </a:rPr>
                      <m:t>q</m:t>
                    </m:r>
                  </m:sub>
                </m:sSub>
              </m:oMath>
            </a14:m>
            <a:r>
              <a:t> in L-mode (most shots)</a:t>
            </a:r>
          </a:p>
          <a:p>
            <a:pPr marL="180473" indent="-180473">
              <a:buSzPct val="100000"/>
              <a:buChar char="•"/>
            </a:pPr>
            <a:r>
              <a:t>Generally favorable outlook </a:t>
            </a:r>
            <a:r>
              <a:rPr b="0">
                <a:solidFill>
                  <a:schemeClr val="accent3">
                    <a:satOff val="-21700"/>
                    <a:lumOff val="18431"/>
                  </a:schemeClr>
                </a:solidFill>
              </a:rPr>
              <a:t>[Marinoni et al 2021 NF61 116010]</a:t>
            </a:r>
            <a:endParaRPr b="0">
              <a:solidFill>
                <a:schemeClr val="accent3">
                  <a:satOff val="-21700"/>
                  <a:lumOff val="18431"/>
                </a:schemeClr>
              </a:solidFill>
            </a:endParaRPr>
          </a:p>
          <a:p>
            <a:pPr marL="180473" indent="-180473">
              <a:buSzPct val="100000"/>
              <a:buChar char="•"/>
            </a:pPr>
            <a:endParaRPr b="0">
              <a:solidFill>
                <a:schemeClr val="accent3">
                  <a:satOff val="-21700"/>
                  <a:lumOff val="18431"/>
                </a:schemeClr>
              </a:solidFill>
            </a:endParaRPr>
          </a:p>
          <a:p>
            <a:pPr>
              <a:defRPr i="1">
                <a:solidFill>
                  <a:schemeClr val="accent1">
                    <a:lumOff val="-4235"/>
                  </a:schemeClr>
                </a:solidFill>
              </a:defRPr>
            </a:pPr>
            <a:r>
              <a:t>Ongoing AUG IR camera analysis suggests results roughly in line with this [K. Lee, M. Faitsch]</a:t>
            </a:r>
            <a:endParaRPr b="0">
              <a:solidFill>
                <a:schemeClr val="accent3">
                  <a:satOff val="-21700"/>
                  <a:lumOff val="18431"/>
                </a:schemeClr>
              </a:solidFill>
            </a:endParaRPr>
          </a:p>
          <a:p>
            <a:pPr marL="180473" indent="-180473">
              <a:buSzPct val="100000"/>
              <a:buChar char="•"/>
            </a:pPr>
            <a:endParaRPr b="0">
              <a:solidFill>
                <a:schemeClr val="accent3">
                  <a:satOff val="-21700"/>
                  <a:lumOff val="18431"/>
                </a:schemeClr>
              </a:solidFill>
            </a:endParaRPr>
          </a:p>
        </p:txBody>
      </p:sp>
      <p:sp>
        <p:nvSpPr>
          <p:cNvPr id="412" name="Target heat flux widths are larger in NT than PT"/>
          <p:cNvSpPr txBox="1"/>
          <p:nvPr>
            <p:ph type="title"/>
          </p:nvPr>
        </p:nvSpPr>
        <p:spPr>
          <a:prstGeom prst="rect">
            <a:avLst/>
          </a:prstGeom>
        </p:spPr>
        <p:txBody>
          <a:bodyPr/>
          <a:lstStyle/>
          <a:p>
            <a:pPr/>
            <a:r>
              <a:t>Target heat flux widths are larger in NT than PT</a:t>
            </a:r>
          </a:p>
        </p:txBody>
      </p:sp>
      <p:sp>
        <p:nvSpPr>
          <p:cNvPr id="4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4" name="Screen Shot 2022-09-07 at 11.46.59 AM.png" descr="Screen Shot 2022-09-07 at 11.46.59 AM.png"/>
          <p:cNvPicPr>
            <a:picLocks noChangeAspect="1"/>
          </p:cNvPicPr>
          <p:nvPr/>
        </p:nvPicPr>
        <p:blipFill>
          <a:blip r:embed="rId2">
            <a:extLst/>
          </a:blip>
          <a:stretch>
            <a:fillRect/>
          </a:stretch>
        </p:blipFill>
        <p:spPr>
          <a:xfrm>
            <a:off x="8892331" y="3618033"/>
            <a:ext cx="2811144" cy="2730209"/>
          </a:xfrm>
          <a:prstGeom prst="rect">
            <a:avLst/>
          </a:prstGeom>
          <a:ln w="12700">
            <a:miter lim="400000"/>
          </a:ln>
        </p:spPr>
      </p:pic>
      <p:sp>
        <p:nvSpPr>
          <p:cNvPr id="415" name="Marinoni et al 2021 NF61 116010"/>
          <p:cNvSpPr txBox="1"/>
          <p:nvPr/>
        </p:nvSpPr>
        <p:spPr>
          <a:xfrm>
            <a:off x="9137105" y="6284810"/>
            <a:ext cx="2321596"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sz="1200">
                <a:solidFill>
                  <a:schemeClr val="accent3">
                    <a:satOff val="-21700"/>
                    <a:lumOff val="18431"/>
                  </a:schemeClr>
                </a:solidFill>
                <a:latin typeface="+mj-lt"/>
                <a:ea typeface="+mj-ea"/>
                <a:cs typeface="+mj-cs"/>
                <a:sym typeface="Helvetica"/>
              </a:defRPr>
            </a:lvl1pPr>
          </a:lstStyle>
          <a:p>
            <a:pPr/>
            <a:r>
              <a:t>Marinoni et al 2021 NF61 116010</a:t>
            </a:r>
          </a:p>
        </p:txBody>
      </p:sp>
      <p:pic>
        <p:nvPicPr>
          <p:cNvPr id="416" name="Picture 8" descr="Picture 8"/>
          <p:cNvPicPr>
            <a:picLocks noChangeAspect="1"/>
          </p:cNvPicPr>
          <p:nvPr/>
        </p:nvPicPr>
        <p:blipFill>
          <a:blip r:embed="rId3">
            <a:extLst/>
          </a:blip>
          <a:stretch>
            <a:fillRect/>
          </a:stretch>
        </p:blipFill>
        <p:spPr>
          <a:xfrm>
            <a:off x="10523516" y="4161073"/>
            <a:ext cx="908051" cy="514351"/>
          </a:xfrm>
          <a:prstGeom prst="rect">
            <a:avLst/>
          </a:prstGeom>
          <a:ln w="12700">
            <a:miter lim="400000"/>
          </a:ln>
        </p:spPr>
      </p:pic>
      <p:pic>
        <p:nvPicPr>
          <p:cNvPr id="417" name="Screen Shot 2022-09-08 at 12.10.21 PM.png" descr="Screen Shot 2022-09-08 at 12.10.21 PM.png"/>
          <p:cNvPicPr>
            <a:picLocks noChangeAspect="1"/>
          </p:cNvPicPr>
          <p:nvPr/>
        </p:nvPicPr>
        <p:blipFill>
          <a:blip r:embed="rId4">
            <a:extLst/>
          </a:blip>
          <a:stretch>
            <a:fillRect/>
          </a:stretch>
        </p:blipFill>
        <p:spPr>
          <a:xfrm>
            <a:off x="8373416" y="799606"/>
            <a:ext cx="3499734" cy="2887470"/>
          </a:xfrm>
          <a:prstGeom prst="rect">
            <a:avLst/>
          </a:prstGeom>
          <a:ln w="12700">
            <a:miter lim="400000"/>
          </a:ln>
        </p:spPr>
      </p:pic>
      <p:sp>
        <p:nvSpPr>
          <p:cNvPr id="418" name="Faitsch et al, PPCF 60 (2018) 045010"/>
          <p:cNvSpPr txBox="1"/>
          <p:nvPr/>
        </p:nvSpPr>
        <p:spPr>
          <a:xfrm>
            <a:off x="9033748" y="2999100"/>
            <a:ext cx="283941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sz="1200">
                <a:solidFill>
                  <a:schemeClr val="accent3">
                    <a:satOff val="-21700"/>
                    <a:lumOff val="18431"/>
                  </a:schemeClr>
                </a:solidFill>
                <a:latin typeface="+mj-lt"/>
                <a:ea typeface="+mj-ea"/>
                <a:cs typeface="+mj-cs"/>
                <a:sym typeface="Helvetica"/>
              </a:defRPr>
            </a:lvl1pPr>
          </a:lstStyle>
          <a:p>
            <a:pPr>
              <a:defRPr>
                <a:solidFill>
                  <a:schemeClr val="accent3"/>
                </a:solidFill>
              </a:defRPr>
            </a:pPr>
            <a:r>
              <a:rPr>
                <a:solidFill>
                  <a:schemeClr val="accent3">
                    <a:satOff val="-21700"/>
                    <a:lumOff val="18431"/>
                  </a:schemeClr>
                </a:solidFill>
              </a:rPr>
              <a:t>Faitsch et al, PPCF 60 (2018) 045010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Configuration mirrored around R0=0.88m - NT (Negative Triangularity) : δtop ≈ -0.30, δbot ≈ -0.27 - PT (Positive Triangularity) : δtop ≈ 0.27, δbot ≈ 0.29…"/>
          <p:cNvSpPr txBox="1"/>
          <p:nvPr>
            <p:ph type="body" idx="1"/>
          </p:nvPr>
        </p:nvSpPr>
        <p:spPr>
          <a:xfrm>
            <a:off x="589767" y="1324717"/>
            <a:ext cx="7346784" cy="4772026"/>
          </a:xfrm>
          <a:prstGeom prst="rect">
            <a:avLst/>
          </a:prstGeom>
        </p:spPr>
        <p:txBody>
          <a:bodyPr/>
          <a:lstStyle/>
          <a:p>
            <a:pPr marL="342900" indent="-342900">
              <a:lnSpc>
                <a:spcPct val="100000"/>
              </a:lnSpc>
              <a:spcBef>
                <a:spcPts val="400"/>
              </a:spcBef>
              <a:buSzPct val="100000"/>
              <a:buChar char="❑"/>
              <a:defRPr b="0" spc="0" sz="2000">
                <a:solidFill>
                  <a:srgbClr val="413C3A"/>
                </a:solidFill>
              </a:defRPr>
            </a:pPr>
            <a:r>
              <a:rPr>
                <a:solidFill>
                  <a:srgbClr val="000000"/>
                </a:solidFill>
              </a:rPr>
              <a:t>Configuration mirrored around R</a:t>
            </a:r>
            <a:r>
              <a:rPr baseline="-25000">
                <a:solidFill>
                  <a:srgbClr val="000000"/>
                </a:solidFill>
              </a:rPr>
              <a:t>0</a:t>
            </a:r>
            <a:r>
              <a:rPr>
                <a:solidFill>
                  <a:srgbClr val="000000"/>
                </a:solidFill>
              </a:rPr>
              <a:t>=0.88m</a:t>
            </a:r>
            <a:br/>
            <a:r>
              <a:rPr sz="1600">
                <a:solidFill>
                  <a:srgbClr val="0000FF"/>
                </a:solidFill>
              </a:rPr>
              <a:t>- NT (Negative Triangularity) : </a:t>
            </a:r>
            <a:r>
              <a:rPr sz="1600">
                <a:solidFill>
                  <a:srgbClr val="0000FF"/>
                </a:solidFill>
                <a:latin typeface="Symbol"/>
                <a:ea typeface="Symbol"/>
                <a:cs typeface="Symbol"/>
                <a:sym typeface="Symbol"/>
              </a:rPr>
              <a:t>d</a:t>
            </a:r>
            <a:r>
              <a:rPr baseline="-25000" sz="1600">
                <a:solidFill>
                  <a:srgbClr val="0000FF"/>
                </a:solidFill>
              </a:rPr>
              <a:t>top</a:t>
            </a:r>
            <a:r>
              <a:rPr sz="1600">
                <a:solidFill>
                  <a:srgbClr val="0000FF"/>
                </a:solidFill>
              </a:rPr>
              <a:t> ≈ -0.30, </a:t>
            </a:r>
            <a:r>
              <a:rPr sz="1600">
                <a:solidFill>
                  <a:srgbClr val="0000FF"/>
                </a:solidFill>
                <a:latin typeface="Symbol"/>
                <a:ea typeface="Symbol"/>
                <a:cs typeface="Symbol"/>
                <a:sym typeface="Symbol"/>
              </a:rPr>
              <a:t>d</a:t>
            </a:r>
            <a:r>
              <a:rPr baseline="-25000" sz="1600">
                <a:solidFill>
                  <a:srgbClr val="0000FF"/>
                </a:solidFill>
              </a:rPr>
              <a:t>bot</a:t>
            </a:r>
            <a:r>
              <a:rPr sz="1600">
                <a:solidFill>
                  <a:srgbClr val="0000FF"/>
                </a:solidFill>
              </a:rPr>
              <a:t> ≈ -0.27</a:t>
            </a:r>
            <a:br>
              <a:rPr sz="1600">
                <a:solidFill>
                  <a:srgbClr val="0000FF"/>
                </a:solidFill>
              </a:rPr>
            </a:br>
            <a:r>
              <a:rPr sz="1600">
                <a:solidFill>
                  <a:srgbClr val="FF0000"/>
                </a:solidFill>
              </a:rPr>
              <a:t>- PT (Positive Triangularity) : </a:t>
            </a:r>
            <a:r>
              <a:rPr sz="1600">
                <a:solidFill>
                  <a:srgbClr val="FF0000"/>
                </a:solidFill>
                <a:latin typeface="Symbol"/>
                <a:ea typeface="Symbol"/>
                <a:cs typeface="Symbol"/>
                <a:sym typeface="Symbol"/>
              </a:rPr>
              <a:t>d</a:t>
            </a:r>
            <a:r>
              <a:rPr baseline="-25000" sz="1600">
                <a:solidFill>
                  <a:srgbClr val="FF0000"/>
                </a:solidFill>
              </a:rPr>
              <a:t>top</a:t>
            </a:r>
            <a:r>
              <a:rPr sz="1600">
                <a:solidFill>
                  <a:srgbClr val="FF0000"/>
                </a:solidFill>
              </a:rPr>
              <a:t> ≈ 0.27, </a:t>
            </a:r>
            <a:r>
              <a:rPr sz="1600">
                <a:solidFill>
                  <a:srgbClr val="FF0000"/>
                </a:solidFill>
                <a:latin typeface="Symbol"/>
                <a:ea typeface="Symbol"/>
                <a:cs typeface="Symbol"/>
                <a:sym typeface="Symbol"/>
              </a:rPr>
              <a:t>d</a:t>
            </a:r>
            <a:r>
              <a:rPr baseline="-25000" sz="1600">
                <a:solidFill>
                  <a:srgbClr val="FF0000"/>
                </a:solidFill>
              </a:rPr>
              <a:t>bot</a:t>
            </a:r>
            <a:r>
              <a:rPr sz="1600">
                <a:solidFill>
                  <a:srgbClr val="FF0000"/>
                </a:solidFill>
              </a:rPr>
              <a:t> ≈ 0.29</a:t>
            </a:r>
            <a:endParaRPr sz="1600">
              <a:solidFill>
                <a:srgbClr val="FF0000"/>
              </a:solidFill>
            </a:endParaRPr>
          </a:p>
          <a:p>
            <a:pPr lvl="1" marL="814726" indent="-471826">
              <a:lnSpc>
                <a:spcPct val="100000"/>
              </a:lnSpc>
              <a:spcBef>
                <a:spcPts val="400"/>
              </a:spcBef>
              <a:buSzPct val="100000"/>
              <a:buChar char="❑"/>
              <a:defRPr b="0" spc="0">
                <a:solidFill>
                  <a:srgbClr val="000000"/>
                </a:solidFill>
              </a:defRPr>
            </a:pPr>
            <a:r>
              <a:t>Enhanced confinement &amp; no jsat roll-over in NT case with D puff</a:t>
            </a:r>
          </a:p>
          <a:p>
            <a:pPr marL="424643" indent="-424643">
              <a:lnSpc>
                <a:spcPct val="100000"/>
              </a:lnSpc>
              <a:spcBef>
                <a:spcPts val="400"/>
              </a:spcBef>
              <a:buSzPct val="100000"/>
              <a:buChar char="❑"/>
              <a:defRPr b="0" spc="0">
                <a:solidFill>
                  <a:srgbClr val="000000"/>
                </a:solidFill>
              </a:defRPr>
            </a:pPr>
          </a:p>
          <a:p>
            <a:pPr marL="424643" indent="-424643">
              <a:lnSpc>
                <a:spcPct val="100000"/>
              </a:lnSpc>
              <a:spcBef>
                <a:spcPts val="400"/>
              </a:spcBef>
              <a:buSzPct val="100000"/>
              <a:buChar char="❑"/>
              <a:defRPr b="0" spc="0">
                <a:solidFill>
                  <a:srgbClr val="000000"/>
                </a:solidFill>
              </a:defRPr>
            </a:pPr>
            <a:r>
              <a:t>NT targets consistently hotter even when puffing N2</a:t>
            </a:r>
          </a:p>
          <a:p>
            <a:pPr lvl="1" marL="767543" indent="-424643">
              <a:lnSpc>
                <a:spcPct val="100000"/>
              </a:lnSpc>
              <a:spcBef>
                <a:spcPts val="400"/>
              </a:spcBef>
              <a:buSzPct val="100000"/>
              <a:buChar char="❑"/>
              <a:defRPr b="0" i="1" spc="0">
                <a:solidFill>
                  <a:srgbClr val="000000"/>
                </a:solidFill>
              </a:defRPr>
            </a:pPr>
            <a:r>
              <a:t>Detachment achieved, but with core confinement degradation</a:t>
            </a:r>
          </a:p>
          <a:p>
            <a:pPr lvl="1" marL="767543" indent="-424643">
              <a:lnSpc>
                <a:spcPct val="100000"/>
              </a:lnSpc>
              <a:spcBef>
                <a:spcPts val="400"/>
              </a:spcBef>
              <a:buSzPct val="100000"/>
              <a:buChar char="❑"/>
              <a:defRPr b="0" i="1" spc="0">
                <a:solidFill>
                  <a:srgbClr val="000000"/>
                </a:solidFill>
              </a:defRPr>
            </a:pPr>
          </a:p>
          <a:p>
            <a:pPr marL="424643" indent="-424643">
              <a:lnSpc>
                <a:spcPct val="100000"/>
              </a:lnSpc>
              <a:spcBef>
                <a:spcPts val="400"/>
              </a:spcBef>
              <a:buSzPct val="100000"/>
              <a:buChar char="❑"/>
              <a:defRPr b="0" i="1" spc="0">
                <a:solidFill>
                  <a:srgbClr val="000000"/>
                </a:solidFill>
              </a:defRPr>
            </a:pPr>
            <a:r>
              <a:t>Neither the variation in conn. lengths nor different divertor geometries appear to fully account for observed differences in detachment dynamics between NT and PT</a:t>
            </a:r>
          </a:p>
        </p:txBody>
      </p:sp>
      <p:sp>
        <p:nvSpPr>
          <p:cNvPr id="421" name="Comparing detachment in TCV NT/PT"/>
          <p:cNvSpPr txBox="1"/>
          <p:nvPr>
            <p:ph type="title"/>
          </p:nvPr>
        </p:nvSpPr>
        <p:spPr>
          <a:prstGeom prst="rect">
            <a:avLst/>
          </a:prstGeom>
        </p:spPr>
        <p:txBody>
          <a:bodyPr/>
          <a:lstStyle/>
          <a:p>
            <a:pPr/>
            <a:r>
              <a:t>Comparing detachment in TCV NT/PT</a:t>
            </a:r>
          </a:p>
        </p:txBody>
      </p:sp>
      <p:sp>
        <p:nvSpPr>
          <p:cNvPr id="4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3" name="Graphique 2" descr="Graphique 2"/>
          <p:cNvPicPr>
            <a:picLocks noChangeAspect="1"/>
          </p:cNvPicPr>
          <p:nvPr/>
        </p:nvPicPr>
        <p:blipFill>
          <a:blip r:embed="rId2">
            <a:extLst/>
          </a:blip>
          <a:stretch>
            <a:fillRect/>
          </a:stretch>
        </p:blipFill>
        <p:spPr>
          <a:xfrm>
            <a:off x="8136630" y="1285317"/>
            <a:ext cx="1754578" cy="4652684"/>
          </a:xfrm>
          <a:prstGeom prst="rect">
            <a:avLst/>
          </a:prstGeom>
          <a:ln w="12700">
            <a:miter lim="400000"/>
          </a:ln>
        </p:spPr>
      </p:pic>
      <p:sp>
        <p:nvSpPr>
          <p:cNvPr id="424" name="Connecteur droit avec flèche 13"/>
          <p:cNvSpPr/>
          <p:nvPr/>
        </p:nvSpPr>
        <p:spPr>
          <a:xfrm>
            <a:off x="9057239" y="4523398"/>
            <a:ext cx="1" cy="427356"/>
          </a:xfrm>
          <a:prstGeom prst="line">
            <a:avLst/>
          </a:prstGeom>
          <a:ln w="19050">
            <a:solidFill>
              <a:srgbClr val="413C3A"/>
            </a:solidFill>
            <a:miter/>
            <a:tailEnd type="triangle"/>
          </a:ln>
        </p:spPr>
        <p:txBody>
          <a:bodyPr lIns="45719" rIns="45719"/>
          <a:lstStyle/>
          <a:p>
            <a:pPr defTabSz="685800">
              <a:defRPr sz="1300">
                <a:solidFill>
                  <a:srgbClr val="413C3A"/>
                </a:solidFill>
                <a:latin typeface="Arial"/>
                <a:ea typeface="Arial"/>
                <a:cs typeface="Arial"/>
                <a:sym typeface="Arial"/>
              </a:defRPr>
            </a:pPr>
          </a:p>
        </p:txBody>
      </p:sp>
      <p:sp>
        <p:nvSpPr>
          <p:cNvPr id="425" name="ZoneTexte 15"/>
          <p:cNvSpPr txBox="1"/>
          <p:nvPr/>
        </p:nvSpPr>
        <p:spPr>
          <a:xfrm>
            <a:off x="8753195" y="4187809"/>
            <a:ext cx="816290"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defRPr i="1" sz="1400">
                <a:solidFill>
                  <a:srgbClr val="413C3A"/>
                </a:solidFill>
                <a:latin typeface="Arial"/>
                <a:ea typeface="Arial"/>
                <a:cs typeface="Arial"/>
                <a:sym typeface="Arial"/>
              </a:defRPr>
            </a:lvl1pPr>
          </a:lstStyle>
          <a:p>
            <a:pPr/>
            <a:r>
              <a:t>BxgradB</a:t>
            </a:r>
          </a:p>
        </p:txBody>
      </p:sp>
      <p:sp>
        <p:nvSpPr>
          <p:cNvPr id="426" name="Rectangle 18"/>
          <p:cNvSpPr/>
          <p:nvPr/>
        </p:nvSpPr>
        <p:spPr>
          <a:xfrm>
            <a:off x="9120020" y="5953418"/>
            <a:ext cx="74380" cy="162383"/>
          </a:xfrm>
          <a:prstGeom prst="rect">
            <a:avLst/>
          </a:prstGeom>
          <a:solidFill>
            <a:srgbClr val="413C3A"/>
          </a:solidFill>
          <a:ln w="12700">
            <a:solidFill>
              <a:srgbClr val="2F2C2A"/>
            </a:solidFill>
            <a:miter/>
          </a:ln>
        </p:spPr>
        <p:txBody>
          <a:bodyPr lIns="45719" rIns="45719" anchor="ctr"/>
          <a:lstStyle/>
          <a:p>
            <a:pPr algn="ctr" defTabSz="685800">
              <a:defRPr sz="1300">
                <a:solidFill>
                  <a:srgbClr val="FFFFFF"/>
                </a:solidFill>
                <a:latin typeface="Arial"/>
                <a:ea typeface="Arial"/>
                <a:cs typeface="Arial"/>
                <a:sym typeface="Arial"/>
              </a:defRPr>
            </a:pPr>
          </a:p>
        </p:txBody>
      </p:sp>
      <p:sp>
        <p:nvSpPr>
          <p:cNvPr id="427" name="ZoneTexte 19"/>
          <p:cNvSpPr txBox="1"/>
          <p:nvPr/>
        </p:nvSpPr>
        <p:spPr>
          <a:xfrm>
            <a:off x="9683076" y="6174328"/>
            <a:ext cx="1265087" cy="26425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defTabSz="685800">
              <a:defRPr sz="1200">
                <a:solidFill>
                  <a:srgbClr val="413C3A"/>
                </a:solidFill>
                <a:latin typeface="Arial"/>
                <a:ea typeface="Arial"/>
                <a:cs typeface="Arial"/>
                <a:sym typeface="Arial"/>
              </a:defRPr>
            </a:lvl1pPr>
          </a:lstStyle>
          <a:p>
            <a:pPr/>
            <a:r>
              <a:t>Fueling valve</a:t>
            </a:r>
          </a:p>
        </p:txBody>
      </p:sp>
      <p:sp>
        <p:nvSpPr>
          <p:cNvPr id="428" name="Connecteur droit avec flèche 20"/>
          <p:cNvSpPr/>
          <p:nvPr/>
        </p:nvSpPr>
        <p:spPr>
          <a:xfrm flipH="1" flipV="1">
            <a:off x="9231946" y="6159237"/>
            <a:ext cx="382999" cy="113943"/>
          </a:xfrm>
          <a:prstGeom prst="line">
            <a:avLst/>
          </a:prstGeom>
          <a:ln w="19050">
            <a:solidFill>
              <a:srgbClr val="413C3A"/>
            </a:solidFill>
            <a:miter/>
            <a:tailEnd type="triangle"/>
          </a:ln>
        </p:spPr>
        <p:txBody>
          <a:bodyPr lIns="45719" rIns="45719"/>
          <a:lstStyle/>
          <a:p>
            <a:pPr defTabSz="685800">
              <a:defRPr sz="1300">
                <a:solidFill>
                  <a:srgbClr val="413C3A"/>
                </a:solidFill>
                <a:latin typeface="Arial"/>
                <a:ea typeface="Arial"/>
                <a:cs typeface="Arial"/>
                <a:sym typeface="Arial"/>
              </a:defRPr>
            </a:pPr>
          </a:p>
        </p:txBody>
      </p:sp>
      <p:sp>
        <p:nvSpPr>
          <p:cNvPr id="429" name="ZoneTexte 23"/>
          <p:cNvSpPr txBox="1"/>
          <p:nvPr/>
        </p:nvSpPr>
        <p:spPr>
          <a:xfrm>
            <a:off x="8377518" y="1757443"/>
            <a:ext cx="583185" cy="479740"/>
          </a:xfrm>
          <a:prstGeom prst="rect">
            <a:avLst/>
          </a:prstGeom>
          <a:solidFill>
            <a:srgbClr val="FFFFFF"/>
          </a:solidFill>
          <a:ln w="12700">
            <a:solidFill>
              <a:srgbClr val="413C3A"/>
            </a:solidFill>
            <a:miter/>
          </a:ln>
          <a:extLst>
            <a:ext uri="{C572A759-6A51-4108-AA02-DFA0A04FC94B}">
              <ma14:wrappingTextBoxFlag xmlns:ma14="http://schemas.microsoft.com/office/mac/drawingml/2011/main" val="1"/>
            </a:ext>
          </a:extLst>
        </p:spPr>
        <p:txBody>
          <a:bodyPr lIns="45719" rIns="45719">
            <a:spAutoFit/>
          </a:bodyPr>
          <a:lstStyle/>
          <a:p>
            <a:pPr defTabSz="685800">
              <a:defRPr sz="1300">
                <a:solidFill>
                  <a:srgbClr val="FF0000"/>
                </a:solidFill>
                <a:latin typeface="Arial"/>
                <a:ea typeface="Arial"/>
                <a:cs typeface="Arial"/>
                <a:sym typeface="Arial"/>
              </a:defRPr>
            </a:pPr>
            <a:r>
              <a:t>PT</a:t>
            </a:r>
            <a:br/>
            <a:r>
              <a:rPr>
                <a:solidFill>
                  <a:srgbClr val="0000FF"/>
                </a:solidFill>
              </a:rPr>
              <a:t>NT</a:t>
            </a:r>
          </a:p>
        </p:txBody>
      </p:sp>
      <p:sp>
        <p:nvSpPr>
          <p:cNvPr id="430" name="Courtesy of O. Février"/>
          <p:cNvSpPr txBox="1"/>
          <p:nvPr/>
        </p:nvSpPr>
        <p:spPr>
          <a:xfrm>
            <a:off x="9166280" y="1061499"/>
            <a:ext cx="2025788"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Courtesy of O. Février</a:t>
            </a:r>
          </a:p>
        </p:txBody>
      </p:sp>
      <p:pic>
        <p:nvPicPr>
          <p:cNvPr id="431" name="Graphique 4" descr="Graphique 4"/>
          <p:cNvPicPr>
            <a:picLocks noChangeAspect="1"/>
          </p:cNvPicPr>
          <p:nvPr/>
        </p:nvPicPr>
        <p:blipFill>
          <a:blip r:embed="rId3">
            <a:extLst/>
          </a:blip>
          <a:stretch>
            <a:fillRect/>
          </a:stretch>
        </p:blipFill>
        <p:spPr>
          <a:xfrm>
            <a:off x="10272309" y="1315512"/>
            <a:ext cx="1752160" cy="4628839"/>
          </a:xfrm>
          <a:prstGeom prst="rect">
            <a:avLst/>
          </a:prstGeom>
          <a:ln w="12700">
            <a:miter lim="400000"/>
          </a:ln>
        </p:spPr>
      </p:pic>
      <p:sp>
        <p:nvSpPr>
          <p:cNvPr id="432" name="Connecteur droit avec flèche 20"/>
          <p:cNvSpPr/>
          <p:nvPr/>
        </p:nvSpPr>
        <p:spPr>
          <a:xfrm flipV="1">
            <a:off x="10668445" y="6139333"/>
            <a:ext cx="431262" cy="154289"/>
          </a:xfrm>
          <a:prstGeom prst="line">
            <a:avLst/>
          </a:prstGeom>
          <a:ln w="19050">
            <a:solidFill>
              <a:srgbClr val="413C3A"/>
            </a:solidFill>
            <a:miter/>
            <a:tailEnd type="triangle"/>
          </a:ln>
        </p:spPr>
        <p:txBody>
          <a:bodyPr lIns="45719" rIns="45719"/>
          <a:lstStyle/>
          <a:p>
            <a:pPr defTabSz="685800">
              <a:defRPr sz="1300">
                <a:solidFill>
                  <a:srgbClr val="413C3A"/>
                </a:solidFill>
                <a:latin typeface="Arial"/>
                <a:ea typeface="Arial"/>
                <a:cs typeface="Arial"/>
                <a:sym typeface="Arial"/>
              </a:defRPr>
            </a:pPr>
          </a:p>
        </p:txBody>
      </p:sp>
      <p:sp>
        <p:nvSpPr>
          <p:cNvPr id="433" name="ZoneTexte 13"/>
          <p:cNvSpPr txBox="1"/>
          <p:nvPr/>
        </p:nvSpPr>
        <p:spPr>
          <a:xfrm>
            <a:off x="6373325" y="4907777"/>
            <a:ext cx="1138907" cy="32736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685800">
              <a:defRPr b="1" sz="1300">
                <a:solidFill>
                  <a:srgbClr val="FF0000"/>
                </a:solidFill>
                <a:latin typeface="Arial"/>
                <a:ea typeface="Arial"/>
                <a:cs typeface="Arial"/>
                <a:sym typeface="Arial"/>
              </a:defRPr>
            </a:pPr>
            <a:r>
              <a:t>Increasing </a:t>
            </a:r>
            <a14:m>
              <m:oMath>
                <m:sSub>
                  <m:e>
                    <m:bar>
                      <m:barPr>
                        <m:ctrlPr>
                          <a:rPr xmlns:a="http://schemas.openxmlformats.org/drawingml/2006/main" sz="1600" i="1">
                            <a:solidFill>
                              <a:srgbClr val="FF0000"/>
                            </a:solidFill>
                            <a:latin typeface="Cambria Math" panose="02040503050406030204" pitchFamily="18" charset="0"/>
                          </a:rPr>
                        </m:ctrlPr>
                        <m:pos m:val="top"/>
                      </m:barPr>
                      <m:e>
                        <m:r>
                          <a:rPr xmlns:a="http://schemas.openxmlformats.org/drawingml/2006/main" sz="1600" i="1">
                            <a:solidFill>
                              <a:srgbClr val="FF0000"/>
                            </a:solidFill>
                            <a:latin typeface="Cambria Math" panose="02040503050406030204" pitchFamily="18" charset="0"/>
                          </a:rPr>
                          <m:t>n</m:t>
                        </m:r>
                      </m:e>
                    </m:bar>
                  </m:e>
                  <m:sub>
                    <m:r>
                      <a:rPr xmlns:a="http://schemas.openxmlformats.org/drawingml/2006/main" sz="1600" i="1">
                        <a:solidFill>
                          <a:srgbClr val="FF0000"/>
                        </a:solidFill>
                        <a:latin typeface="Cambria Math" panose="02040503050406030204" pitchFamily="18" charset="0"/>
                      </a:rPr>
                      <m:t>e</m:t>
                    </m:r>
                  </m:sub>
                </m:sSub>
              </m:oMath>
            </a14:m>
          </a:p>
        </p:txBody>
      </p:sp>
      <p:pic>
        <p:nvPicPr>
          <p:cNvPr id="434" name="Graphique 7" descr="Graphique 7"/>
          <p:cNvPicPr>
            <a:picLocks noChangeAspect="1"/>
          </p:cNvPicPr>
          <p:nvPr/>
        </p:nvPicPr>
        <p:blipFill>
          <a:blip r:embed="rId4">
            <a:extLst/>
          </a:blip>
          <a:srcRect l="0" t="0" r="0" b="14727"/>
          <a:stretch>
            <a:fillRect/>
          </a:stretch>
        </p:blipFill>
        <p:spPr>
          <a:xfrm>
            <a:off x="1552540" y="5131804"/>
            <a:ext cx="4694687" cy="1334415"/>
          </a:xfrm>
          <a:prstGeom prst="rect">
            <a:avLst/>
          </a:prstGeom>
          <a:ln w="12700">
            <a:miter lim="400000"/>
          </a:ln>
        </p:spPr>
      </p:pic>
      <p:sp>
        <p:nvSpPr>
          <p:cNvPr id="435" name="Connecteur droit avec flèche 12"/>
          <p:cNvSpPr/>
          <p:nvPr/>
        </p:nvSpPr>
        <p:spPr>
          <a:xfrm>
            <a:off x="1811677" y="5054732"/>
            <a:ext cx="4482624" cy="17189"/>
          </a:xfrm>
          <a:prstGeom prst="line">
            <a:avLst/>
          </a:prstGeom>
          <a:ln w="38100">
            <a:solidFill>
              <a:srgbClr val="E30613"/>
            </a:solidFill>
            <a:miter/>
            <a:tailEnd type="triangle"/>
          </a:ln>
        </p:spPr>
        <p:txBody>
          <a:bodyPr lIns="45719" rIns="45719"/>
          <a:lstStyle/>
          <a:p>
            <a:pPr defTabSz="685800">
              <a:defRPr sz="1300">
                <a:solidFill>
                  <a:srgbClr val="413C3A"/>
                </a:solidFill>
                <a:latin typeface="Arial"/>
                <a:ea typeface="Arial"/>
                <a:cs typeface="Arial"/>
                <a:sym typeface="Arial"/>
              </a:defRPr>
            </a:pPr>
          </a:p>
        </p:txBody>
      </p:sp>
      <p:sp>
        <p:nvSpPr>
          <p:cNvPr id="436" name="ZoneTexte 9"/>
          <p:cNvSpPr txBox="1"/>
          <p:nvPr/>
        </p:nvSpPr>
        <p:spPr>
          <a:xfrm>
            <a:off x="5817241" y="5441798"/>
            <a:ext cx="358391" cy="511108"/>
          </a:xfrm>
          <a:prstGeom prst="rect">
            <a:avLst/>
          </a:prstGeom>
          <a:solidFill>
            <a:srgbClr val="FFFFFF"/>
          </a:solidFill>
          <a:ln w="12700">
            <a:solidFill>
              <a:srgbClr val="413C3A"/>
            </a:solidFill>
            <a:miter/>
          </a:ln>
          <a:extLst>
            <a:ext uri="{C572A759-6A51-4108-AA02-DFA0A04FC94B}">
              <ma14:wrappingTextBoxFlag xmlns:ma14="http://schemas.microsoft.com/office/mac/drawingml/2011/main" val="1"/>
            </a:ext>
          </a:extLst>
        </p:spPr>
        <p:txBody>
          <a:bodyPr wrap="none" lIns="45719" rIns="45719">
            <a:spAutoFit/>
          </a:bodyPr>
          <a:lstStyle/>
          <a:p>
            <a:pPr defTabSz="685800">
              <a:defRPr sz="1300">
                <a:solidFill>
                  <a:srgbClr val="FF0000"/>
                </a:solidFill>
                <a:latin typeface="Arial"/>
                <a:ea typeface="Arial"/>
                <a:cs typeface="Arial"/>
                <a:sym typeface="Arial"/>
              </a:defRPr>
            </a:pPr>
            <a:r>
              <a:t>PT</a:t>
            </a:r>
            <a:r>
              <a:rPr baseline="-25000"/>
              <a:t> </a:t>
            </a:r>
            <a:br>
              <a:rPr baseline="-25000"/>
            </a:br>
            <a:r>
              <a:rPr>
                <a:solidFill>
                  <a:srgbClr val="0000FF"/>
                </a:solidFill>
              </a:rPr>
              <a:t>NT</a:t>
            </a:r>
          </a:p>
        </p:txBody>
      </p:sp>
      <p:sp>
        <p:nvSpPr>
          <p:cNvPr id="437" name="ZoneTexte 8"/>
          <p:cNvSpPr txBox="1"/>
          <p:nvPr/>
        </p:nvSpPr>
        <p:spPr>
          <a:xfrm rot="16200000">
            <a:off x="831642" y="5756249"/>
            <a:ext cx="1404348" cy="3226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defRPr b="1" sz="1400">
                <a:solidFill>
                  <a:srgbClr val="413C3A"/>
                </a:solidFill>
                <a:latin typeface="Arial"/>
                <a:ea typeface="Arial"/>
                <a:cs typeface="Arial"/>
                <a:sym typeface="Arial"/>
              </a:defRPr>
            </a:pPr>
            <a:r>
              <a:t>T</a:t>
            </a:r>
            <a:r>
              <a:rPr baseline="-25000"/>
              <a:t>e </a:t>
            </a:r>
            <a:r>
              <a:t>[eV]</a:t>
            </a:r>
          </a:p>
        </p:txBody>
      </p:sp>
      <p:sp>
        <p:nvSpPr>
          <p:cNvPr id="438" name="Equation"/>
          <p:cNvSpPr txBox="1"/>
          <p:nvPr/>
        </p:nvSpPr>
        <p:spPr>
          <a:xfrm>
            <a:off x="2311024" y="6477932"/>
            <a:ext cx="224748" cy="191237"/>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ψ</m:t>
                      </m:r>
                    </m:sub>
                  </m:sSub>
                </m:oMath>
              </m:oMathPara>
            </a14:m>
          </a:p>
        </p:txBody>
      </p:sp>
      <p:sp>
        <p:nvSpPr>
          <p:cNvPr id="439" name="Equation"/>
          <p:cNvSpPr txBox="1"/>
          <p:nvPr/>
        </p:nvSpPr>
        <p:spPr>
          <a:xfrm>
            <a:off x="3417835" y="6477932"/>
            <a:ext cx="224748" cy="191237"/>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ψ</m:t>
                      </m:r>
                    </m:sub>
                  </m:sSub>
                </m:oMath>
              </m:oMathPara>
            </a14:m>
          </a:p>
        </p:txBody>
      </p:sp>
      <p:sp>
        <p:nvSpPr>
          <p:cNvPr id="440" name="Equation"/>
          <p:cNvSpPr txBox="1"/>
          <p:nvPr/>
        </p:nvSpPr>
        <p:spPr>
          <a:xfrm>
            <a:off x="4524645" y="6477932"/>
            <a:ext cx="224748" cy="191237"/>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ψ</m:t>
                      </m:r>
                    </m:sub>
                  </m:sSub>
                </m:oMath>
              </m:oMathPara>
            </a14:m>
          </a:p>
        </p:txBody>
      </p:sp>
      <p:sp>
        <p:nvSpPr>
          <p:cNvPr id="441" name="Equation"/>
          <p:cNvSpPr txBox="1"/>
          <p:nvPr/>
        </p:nvSpPr>
        <p:spPr>
          <a:xfrm>
            <a:off x="5631456" y="6477932"/>
            <a:ext cx="224748" cy="191237"/>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ψ</m:t>
                      </m:r>
                    </m:sub>
                  </m:sSub>
                </m:oMath>
              </m:oMathPara>
            </a14:m>
          </a:p>
        </p:txBody>
      </p:sp>
      <p:pic>
        <p:nvPicPr>
          <p:cNvPr id="442" name="Image 12" descr="Image 12"/>
          <p:cNvPicPr>
            <a:picLocks noChangeAspect="1"/>
          </p:cNvPicPr>
          <p:nvPr/>
        </p:nvPicPr>
        <p:blipFill>
          <a:blip r:embed="rId5">
            <a:extLst/>
          </a:blip>
          <a:stretch>
            <a:fillRect/>
          </a:stretch>
        </p:blipFill>
        <p:spPr>
          <a:xfrm>
            <a:off x="11241465" y="1005683"/>
            <a:ext cx="816289" cy="35328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On DIII-D, only forward-field has been explored so far (with diverted shape), always with robust L-mode (up to 13 MW of NBI)…"/>
          <p:cNvSpPr txBox="1"/>
          <p:nvPr>
            <p:ph type="body" idx="1"/>
          </p:nvPr>
        </p:nvSpPr>
        <p:spPr>
          <a:xfrm>
            <a:off x="695325" y="1526423"/>
            <a:ext cx="8142577" cy="4772026"/>
          </a:xfrm>
          <a:prstGeom prst="rect">
            <a:avLst/>
          </a:prstGeom>
        </p:spPr>
        <p:txBody>
          <a:bodyPr/>
          <a:lstStyle/>
          <a:p>
            <a:pPr/>
            <a:r>
              <a:t>On DIII-D, only forward-field has been explored so far (with diverted shape), always with robust L-mode (up to 13 MW of NBI)</a:t>
            </a:r>
          </a:p>
          <a:p>
            <a:pPr/>
          </a:p>
          <a:p>
            <a:pPr/>
            <a:r>
              <a:t>On AUG, NT plasmas are robustly into some </a:t>
            </a:r>
            <a:r>
              <a:rPr i="1"/>
              <a:t>poor H-mode</a:t>
            </a:r>
            <a:r>
              <a:t> state: small ELMs, deep Er, peeling-ballooning limited [</a:t>
            </a:r>
            <a:r>
              <a:rPr b="0" i="1">
                <a:solidFill>
                  <a:schemeClr val="accent3">
                    <a:satOff val="-21700"/>
                    <a:lumOff val="18431"/>
                  </a:schemeClr>
                </a:solidFill>
              </a:rPr>
              <a:t>Happel, accepted NF 2022</a:t>
            </a:r>
            <a:r>
              <a:t>]</a:t>
            </a:r>
          </a:p>
        </p:txBody>
      </p:sp>
      <p:sp>
        <p:nvSpPr>
          <p:cNvPr id="445" name="How robust is L-mode operation in NT plasmas?"/>
          <p:cNvSpPr txBox="1"/>
          <p:nvPr>
            <p:ph type="title"/>
          </p:nvPr>
        </p:nvSpPr>
        <p:spPr>
          <a:prstGeom prst="rect">
            <a:avLst/>
          </a:prstGeom>
        </p:spPr>
        <p:txBody>
          <a:bodyPr/>
          <a:lstStyle/>
          <a:p>
            <a:pPr/>
            <a:r>
              <a:t>How robust is L-mode operation in NT plasmas?</a:t>
            </a:r>
          </a:p>
        </p:txBody>
      </p:sp>
      <p:sp>
        <p:nvSpPr>
          <p:cNvPr id="4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7" name="Screen Shot 2022-09-07 at 1.08.22 PM.png" descr="Screen Shot 2022-09-07 at 1.08.22 PM.png"/>
          <p:cNvPicPr>
            <a:picLocks noChangeAspect="1"/>
          </p:cNvPicPr>
          <p:nvPr/>
        </p:nvPicPr>
        <p:blipFill>
          <a:blip r:embed="rId2">
            <a:extLst/>
          </a:blip>
          <a:stretch>
            <a:fillRect/>
          </a:stretch>
        </p:blipFill>
        <p:spPr>
          <a:xfrm>
            <a:off x="9604766" y="806500"/>
            <a:ext cx="2555093" cy="2391181"/>
          </a:xfrm>
          <a:prstGeom prst="rect">
            <a:avLst/>
          </a:prstGeom>
          <a:ln w="12700">
            <a:miter lim="400000"/>
          </a:ln>
        </p:spPr>
      </p:pic>
      <p:pic>
        <p:nvPicPr>
          <p:cNvPr id="448" name="Screen Shot 2022-09-07 at 1.09.59 PM.png" descr="Screen Shot 2022-09-07 at 1.09.59 PM.png"/>
          <p:cNvPicPr>
            <a:picLocks noChangeAspect="1"/>
          </p:cNvPicPr>
          <p:nvPr/>
        </p:nvPicPr>
        <p:blipFill>
          <a:blip r:embed="rId3">
            <a:extLst/>
          </a:blip>
          <a:stretch>
            <a:fillRect/>
          </a:stretch>
        </p:blipFill>
        <p:spPr>
          <a:xfrm>
            <a:off x="6687632" y="3170743"/>
            <a:ext cx="5493338" cy="3206347"/>
          </a:xfrm>
          <a:prstGeom prst="rect">
            <a:avLst/>
          </a:prstGeom>
          <a:ln w="12700">
            <a:miter lim="400000"/>
          </a:ln>
        </p:spPr>
      </p:pic>
      <p:sp>
        <p:nvSpPr>
          <p:cNvPr id="449" name="DIII-D NT plasmas have been shown to remain in      L-mode because of  -n ballooning mode limits…"/>
          <p:cNvSpPr txBox="1"/>
          <p:nvPr/>
        </p:nvSpPr>
        <p:spPr>
          <a:xfrm>
            <a:off x="642955" y="4261918"/>
            <a:ext cx="6086747" cy="10239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914400">
              <a:lnSpc>
                <a:spcPct val="120000"/>
              </a:lnSpc>
              <a:spcBef>
                <a:spcPts val="600"/>
              </a:spcBef>
              <a:defRPr b="1" spc="40">
                <a:solidFill>
                  <a:srgbClr val="005555"/>
                </a:solidFill>
                <a:latin typeface="Arial"/>
                <a:ea typeface="Arial"/>
                <a:cs typeface="Arial"/>
                <a:sym typeface="Arial"/>
              </a:defRPr>
            </a:pPr>
            <a:r>
              <a:t>DIII-D NT plasmas have been shown to remain in      L-mode because of </a:t>
            </a:r>
            <a14:m>
              <m:oMath>
                <m:r>
                  <m:rPr>
                    <m:sty m:val="p"/>
                  </m:rPr>
                  <a:rPr xmlns:a="http://schemas.openxmlformats.org/drawingml/2006/main" sz="2550" i="1">
                    <a:solidFill>
                      <a:srgbClr val="005555"/>
                    </a:solidFill>
                    <a:latin typeface="Cambria Math" panose="02040503050406030204" pitchFamily="18" charset="0"/>
                  </a:rPr>
                  <m:t>∞</m:t>
                </m:r>
              </m:oMath>
            </a14:m>
            <a:r>
              <a:t>-n ballooning mode limits</a:t>
            </a:r>
            <a:endParaRPr i="1"/>
          </a:p>
          <a:p>
            <a:pPr marL="180473" indent="-180473" defTabSz="914400">
              <a:lnSpc>
                <a:spcPct val="120000"/>
              </a:lnSpc>
              <a:spcBef>
                <a:spcPts val="600"/>
              </a:spcBef>
              <a:buSzPct val="100000"/>
              <a:buChar char="•"/>
              <a:defRPr spc="40">
                <a:solidFill>
                  <a:srgbClr val="005555"/>
                </a:solidFill>
                <a:latin typeface="Arial"/>
                <a:ea typeface="Arial"/>
                <a:cs typeface="Arial"/>
                <a:sym typeface="Arial"/>
              </a:defRPr>
            </a:pPr>
            <a:r>
              <a:t>RHS illustrates principle of H-mode inhibition in NT</a:t>
            </a:r>
          </a:p>
        </p:txBody>
      </p:sp>
      <p:sp>
        <p:nvSpPr>
          <p:cNvPr id="450" name="Nelson et al., Nucl. Fusion 62 (2022) 096020"/>
          <p:cNvSpPr txBox="1"/>
          <p:nvPr/>
        </p:nvSpPr>
        <p:spPr>
          <a:xfrm>
            <a:off x="610326" y="6215697"/>
            <a:ext cx="4095243"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3">
                    <a:satOff val="-21700"/>
                    <a:lumOff val="18431"/>
                  </a:schemeClr>
                </a:solidFill>
              </a:defRPr>
            </a:lvl1pPr>
          </a:lstStyle>
          <a:p>
            <a:pPr/>
            <a:r>
              <a:t>Nelson et al., Nucl. Fusion 62 (2022) 096020</a:t>
            </a:r>
          </a:p>
        </p:txBody>
      </p:sp>
      <p:sp>
        <p:nvSpPr>
          <p:cNvPr id="451" name="Saarelma et al., PPCF 63 (2021) 105006"/>
          <p:cNvSpPr txBox="1"/>
          <p:nvPr/>
        </p:nvSpPr>
        <p:spPr>
          <a:xfrm>
            <a:off x="605158" y="5949205"/>
            <a:ext cx="3639717"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3">
                    <a:satOff val="-21700"/>
                    <a:lumOff val="18431"/>
                  </a:schemeClr>
                </a:solidFill>
              </a:defRPr>
            </a:lvl1pPr>
          </a:lstStyle>
          <a:p>
            <a:pPr/>
            <a:r>
              <a:t>Saarelma et al., PPCF 63 (2021) 105006</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NT plasmas in DIII-D are limited by  -n ballooning modes"/>
          <p:cNvSpPr txBox="1"/>
          <p:nvPr>
            <p:ph type="title"/>
          </p:nvPr>
        </p:nvSpPr>
        <p:spPr>
          <a:xfrm>
            <a:off x="695326" y="441325"/>
            <a:ext cx="9572870" cy="894418"/>
          </a:xfrm>
          <a:prstGeom prst="rect">
            <a:avLst/>
          </a:prstGeom>
        </p:spPr>
        <p:txBody>
          <a:bodyPr/>
          <a:lstStyle/>
          <a:p>
            <a:pPr/>
            <a:r>
              <a:t>NT plasmas in DIII-D are limited by </a:t>
            </a:r>
            <a14:m>
              <m:oMath>
                <m:r>
                  <m:rPr>
                    <m:sty m:val="p"/>
                  </m:rPr>
                  <a:rPr xmlns:a="http://schemas.openxmlformats.org/drawingml/2006/main" sz="3550" i="1">
                    <a:solidFill>
                      <a:srgbClr val="005555"/>
                    </a:solidFill>
                    <a:latin typeface="Cambria Math" panose="02040503050406030204" pitchFamily="18" charset="0"/>
                  </a:rPr>
                  <m:t>∞</m:t>
                </m:r>
              </m:oMath>
            </a14:m>
            <a:r>
              <a:t>-n ballooning modes</a:t>
            </a:r>
          </a:p>
        </p:txBody>
      </p:sp>
      <p:sp>
        <p:nvSpPr>
          <p:cNvPr id="454" name="DIII-D cases that stayed in L-mode were  -n ballooning unstable"/>
          <p:cNvSpPr txBox="1"/>
          <p:nvPr/>
        </p:nvSpPr>
        <p:spPr>
          <a:xfrm>
            <a:off x="2670240" y="5826553"/>
            <a:ext cx="7602108" cy="3031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200">
                <a:solidFill>
                  <a:schemeClr val="accent5">
                    <a:lumOff val="-9372"/>
                  </a:schemeClr>
                </a:solidFill>
              </a:defRPr>
            </a:pPr>
            <a:r>
              <a:t>DIII-D cases that stayed in L-mode were </a:t>
            </a:r>
            <a14:m>
              <m:oMath>
                <m:r>
                  <m:rPr>
                    <m:sty m:val="p"/>
                  </m:rPr>
                  <a:rPr xmlns:a="http://schemas.openxmlformats.org/drawingml/2006/main" sz="2800" i="1">
                    <a:solidFill>
                      <a:srgbClr val="BF6300"/>
                    </a:solidFill>
                    <a:latin typeface="Cambria Math" panose="02040503050406030204" pitchFamily="18" charset="0"/>
                  </a:rPr>
                  <m:t>∞</m:t>
                </m:r>
              </m:oMath>
            </a14:m>
            <a:r>
              <a:t>-n ballooning unstable</a:t>
            </a:r>
            <a:endParaRPr>
              <a:solidFill>
                <a:srgbClr val="BF6300"/>
              </a:solidFill>
            </a:endParaRPr>
          </a:p>
        </p:txBody>
      </p:sp>
      <p:sp>
        <p:nvSpPr>
          <p:cNvPr id="455" name="Courtesy O. Nelson, Columbia"/>
          <p:cNvSpPr txBox="1"/>
          <p:nvPr/>
        </p:nvSpPr>
        <p:spPr>
          <a:xfrm>
            <a:off x="8703086" y="5428258"/>
            <a:ext cx="3349837"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O. Nelson, Columbia</a:t>
            </a:r>
          </a:p>
        </p:txBody>
      </p:sp>
      <p:sp>
        <p:nvSpPr>
          <p:cNvPr id="4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7" name="d3d_oak_ped_stability.pdf" descr="d3d_oak_ped_stability.pdf"/>
          <p:cNvPicPr>
            <a:picLocks noChangeAspect="1"/>
          </p:cNvPicPr>
          <p:nvPr/>
        </p:nvPicPr>
        <p:blipFill>
          <a:blip r:embed="rId2">
            <a:extLst/>
          </a:blip>
          <a:stretch>
            <a:fillRect/>
          </a:stretch>
        </p:blipFill>
        <p:spPr>
          <a:xfrm>
            <a:off x="1879323" y="1327914"/>
            <a:ext cx="8433354" cy="4216678"/>
          </a:xfrm>
          <a:prstGeom prst="rect">
            <a:avLst/>
          </a:prstGeom>
          <a:ln w="12700">
            <a:miter lim="400000"/>
          </a:ln>
        </p:spPr>
      </p:pic>
      <p:sp>
        <p:nvSpPr>
          <p:cNvPr id="458" name="H-mode"/>
          <p:cNvSpPr txBox="1"/>
          <p:nvPr/>
        </p:nvSpPr>
        <p:spPr>
          <a:xfrm>
            <a:off x="7900657" y="1742183"/>
            <a:ext cx="762125"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H-mode</a:t>
            </a:r>
          </a:p>
        </p:txBody>
      </p:sp>
      <p:sp>
        <p:nvSpPr>
          <p:cNvPr id="459" name="L-mode"/>
          <p:cNvSpPr txBox="1"/>
          <p:nvPr/>
        </p:nvSpPr>
        <p:spPr>
          <a:xfrm>
            <a:off x="9001113" y="1742183"/>
            <a:ext cx="715802"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L-mode</a:t>
            </a:r>
          </a:p>
        </p:txBody>
      </p:sp>
      <p:sp>
        <p:nvSpPr>
          <p:cNvPr id="460" name="Nelson et al., Nucl. Fusion 62 (2022) 096020"/>
          <p:cNvSpPr txBox="1"/>
          <p:nvPr/>
        </p:nvSpPr>
        <p:spPr>
          <a:xfrm>
            <a:off x="346875" y="6609121"/>
            <a:ext cx="4095242"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3">
                    <a:satOff val="-21700"/>
                    <a:lumOff val="18431"/>
                  </a:schemeClr>
                </a:solidFill>
              </a:defRPr>
            </a:lvl1pPr>
          </a:lstStyle>
          <a:p>
            <a:pPr/>
            <a:r>
              <a:t>Nelson et al., Nucl. Fusion 62 (2022) 096020</a:t>
            </a:r>
          </a:p>
        </p:txBody>
      </p:sp>
      <p:sp>
        <p:nvSpPr>
          <p:cNvPr id="461" name="Saarelma et al., PPCF 63 (2021) 105006"/>
          <p:cNvSpPr txBox="1"/>
          <p:nvPr/>
        </p:nvSpPr>
        <p:spPr>
          <a:xfrm>
            <a:off x="358172" y="6360848"/>
            <a:ext cx="3639717"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3">
                    <a:satOff val="-21700"/>
                    <a:lumOff val="18431"/>
                  </a:schemeClr>
                </a:solidFill>
              </a:defRPr>
            </a:lvl1pPr>
          </a:lstStyle>
          <a:p>
            <a:pPr/>
            <a:r>
              <a:t>Saarelma et al., PPCF 63 (2021) 105006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BALLOO finds open access to 2nd stability in AUG cases"/>
          <p:cNvSpPr txBox="1"/>
          <p:nvPr>
            <p:ph type="title"/>
          </p:nvPr>
        </p:nvSpPr>
        <p:spPr>
          <a:prstGeom prst="rect">
            <a:avLst/>
          </a:prstGeom>
        </p:spPr>
        <p:txBody>
          <a:bodyPr/>
          <a:lstStyle/>
          <a:p>
            <a:pPr/>
            <a:r>
              <a:t>BALLOO finds open access to 2nd stability in AUG cases</a:t>
            </a:r>
          </a:p>
        </p:txBody>
      </p:sp>
      <p:pic>
        <p:nvPicPr>
          <p:cNvPr id="464" name="Image Gallery" descr="Image Gallery"/>
          <p:cNvPicPr>
            <a:picLocks noChangeAspect="1"/>
          </p:cNvPicPr>
          <p:nvPr/>
        </p:nvPicPr>
        <p:blipFill>
          <a:blip r:embed="rId2">
            <a:extLst/>
          </a:blip>
          <a:srcRect l="0" t="282" r="0" b="282"/>
          <a:stretch>
            <a:fillRect/>
          </a:stretch>
        </p:blipFill>
        <p:spPr>
          <a:xfrm>
            <a:off x="1826683" y="1306390"/>
            <a:ext cx="8538634" cy="4245220"/>
          </a:xfrm>
          <a:prstGeom prst="rect">
            <a:avLst/>
          </a:prstGeom>
          <a:ln w="12700">
            <a:miter lim="400000"/>
          </a:ln>
        </p:spPr>
      </p:pic>
      <p:sp>
        <p:nvSpPr>
          <p:cNvPr id="465" name="AUG cases did not achieve robust suppression of H-mode access in the 2nd stability region"/>
          <p:cNvSpPr txBox="1"/>
          <p:nvPr/>
        </p:nvSpPr>
        <p:spPr>
          <a:xfrm>
            <a:off x="475270" y="5962930"/>
            <a:ext cx="10894049"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200"/>
            </a:lvl1pPr>
          </a:lstStyle>
          <a:p>
            <a:pPr/>
            <a:r>
              <a:t>AUG cases did not achieve robust suppression of H-mode access in the 2nd stability region</a:t>
            </a:r>
          </a:p>
        </p:txBody>
      </p:sp>
      <p:sp>
        <p:nvSpPr>
          <p:cNvPr id="466" name="Courtesy O. Nelson, Columbia"/>
          <p:cNvSpPr txBox="1"/>
          <p:nvPr/>
        </p:nvSpPr>
        <p:spPr>
          <a:xfrm>
            <a:off x="8703086" y="5428258"/>
            <a:ext cx="3349837"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O. Nelson, Columbia</a:t>
            </a:r>
          </a:p>
        </p:txBody>
      </p:sp>
      <p:sp>
        <p:nvSpPr>
          <p:cNvPr id="4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DIII-D is about to embark on its NT armored campaign"/>
          <p:cNvSpPr txBox="1"/>
          <p:nvPr>
            <p:ph type="title"/>
          </p:nvPr>
        </p:nvSpPr>
        <p:spPr>
          <a:prstGeom prst="rect">
            <a:avLst/>
          </a:prstGeom>
        </p:spPr>
        <p:txBody>
          <a:bodyPr/>
          <a:lstStyle/>
          <a:p>
            <a:pPr/>
            <a:r>
              <a:t>DIII-D is about to embark on its NT armored campaign</a:t>
            </a:r>
          </a:p>
        </p:txBody>
      </p:sp>
      <p:sp>
        <p:nvSpPr>
          <p:cNvPr id="470" name="TextBox 6"/>
          <p:cNvSpPr txBox="1"/>
          <p:nvPr/>
        </p:nvSpPr>
        <p:spPr>
          <a:xfrm>
            <a:off x="105266" y="1425160"/>
            <a:ext cx="3598931"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sz="2000">
                <a:latin typeface="Century Gothic"/>
                <a:ea typeface="Century Gothic"/>
                <a:cs typeface="Century Gothic"/>
                <a:sym typeface="Century Gothic"/>
              </a:defRPr>
            </a:pPr>
            <a:r>
              <a:t>Core Scenario</a:t>
            </a:r>
          </a:p>
          <a:p>
            <a:pPr algn="ctr">
              <a:defRPr b="1" i="1">
                <a:latin typeface="Century Gothic"/>
                <a:ea typeface="Century Gothic"/>
                <a:cs typeface="Century Gothic"/>
                <a:sym typeface="Century Gothic"/>
              </a:defRPr>
            </a:pPr>
            <a:r>
              <a:t>(strongly shaped, wrong edge)</a:t>
            </a:r>
          </a:p>
        </p:txBody>
      </p:sp>
      <p:sp>
        <p:nvSpPr>
          <p:cNvPr id="471" name="TextBox 11"/>
          <p:cNvSpPr txBox="1"/>
          <p:nvPr/>
        </p:nvSpPr>
        <p:spPr>
          <a:xfrm>
            <a:off x="8649003" y="1425160"/>
            <a:ext cx="3130747"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i="1" sz="2000">
                <a:latin typeface="Century Gothic"/>
                <a:ea typeface="Century Gothic"/>
                <a:cs typeface="Century Gothic"/>
                <a:sym typeface="Century Gothic"/>
              </a:defRPr>
            </a:pPr>
            <a:r>
              <a:t>Edge Scenario</a:t>
            </a:r>
          </a:p>
          <a:p>
            <a:pPr algn="ctr">
              <a:defRPr b="1" i="1">
                <a:latin typeface="Century Gothic"/>
                <a:ea typeface="Century Gothic"/>
                <a:cs typeface="Century Gothic"/>
                <a:sym typeface="Century Gothic"/>
              </a:defRPr>
            </a:pPr>
            <a:r>
              <a:t>(right edge, weaker shape)</a:t>
            </a:r>
          </a:p>
        </p:txBody>
      </p:sp>
      <p:sp>
        <p:nvSpPr>
          <p:cNvPr id="472" name="TextBox 1"/>
          <p:cNvSpPr txBox="1"/>
          <p:nvPr/>
        </p:nvSpPr>
        <p:spPr>
          <a:xfrm>
            <a:off x="8954043" y="2652251"/>
            <a:ext cx="1477725" cy="1254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400" u="sng">
                <a:latin typeface="Century Gothic"/>
                <a:ea typeface="Century Gothic"/>
                <a:cs typeface="Century Gothic"/>
                <a:sym typeface="Century Gothic"/>
              </a:defRPr>
            </a:pPr>
            <a:r>
              <a:t>Diverted:</a:t>
            </a:r>
          </a:p>
          <a:p>
            <a:pPr>
              <a:defRPr b="1" sz="2400">
                <a:latin typeface="Century Gothic"/>
                <a:ea typeface="Century Gothic"/>
                <a:cs typeface="Century Gothic"/>
                <a:sym typeface="Century Gothic"/>
              </a:defRPr>
            </a:pPr>
            <a:r>
              <a:t>L-mode </a:t>
            </a:r>
          </a:p>
          <a:p>
            <a:pPr>
              <a:defRPr b="1" sz="2400">
                <a:latin typeface="Century Gothic"/>
                <a:ea typeface="Century Gothic"/>
                <a:cs typeface="Century Gothic"/>
                <a:sym typeface="Century Gothic"/>
              </a:defRPr>
            </a:pPr>
            <a:r>
              <a:t>@ P/P</a:t>
            </a:r>
            <a:r>
              <a:rPr baseline="-25000"/>
              <a:t>LH</a:t>
            </a:r>
            <a:r>
              <a:t>&gt;5</a:t>
            </a:r>
          </a:p>
        </p:txBody>
      </p:sp>
      <p:sp>
        <p:nvSpPr>
          <p:cNvPr id="473" name="Straight Arrow Connector 18"/>
          <p:cNvSpPr/>
          <p:nvPr/>
        </p:nvSpPr>
        <p:spPr>
          <a:xfrm>
            <a:off x="3763617" y="4063571"/>
            <a:ext cx="1161541" cy="861391"/>
          </a:xfrm>
          <a:prstGeom prst="line">
            <a:avLst/>
          </a:prstGeom>
          <a:ln w="63500">
            <a:solidFill>
              <a:srgbClr val="000000"/>
            </a:solidFill>
            <a:tailEnd type="triangle"/>
          </a:ln>
          <a:effectLst>
            <a:outerShdw sx="100000" sy="100000" kx="0" ky="0" algn="b" rotWithShape="0" blurRad="38100" dist="12700" dir="5400000">
              <a:srgbClr val="000000">
                <a:alpha val="38000"/>
              </a:srgbClr>
            </a:outerShdw>
          </a:effectLst>
        </p:spPr>
        <p:txBody>
          <a:bodyPr lIns="45719" rIns="45719"/>
          <a:lstStyle/>
          <a:p>
            <a:pPr>
              <a:defRPr>
                <a:latin typeface="Century Gothic"/>
                <a:ea typeface="Century Gothic"/>
                <a:cs typeface="Century Gothic"/>
                <a:sym typeface="Century Gothic"/>
              </a:defRPr>
            </a:pPr>
          </a:p>
        </p:txBody>
      </p:sp>
      <p:sp>
        <p:nvSpPr>
          <p:cNvPr id="474" name="Straight Arrow Connector 19"/>
          <p:cNvSpPr/>
          <p:nvPr/>
        </p:nvSpPr>
        <p:spPr>
          <a:xfrm flipH="1">
            <a:off x="7050157" y="4063570"/>
            <a:ext cx="992007" cy="959004"/>
          </a:xfrm>
          <a:prstGeom prst="line">
            <a:avLst/>
          </a:prstGeom>
          <a:ln w="63500">
            <a:solidFill>
              <a:srgbClr val="000000"/>
            </a:solidFill>
            <a:tailEnd type="triangle"/>
          </a:ln>
          <a:effectLst>
            <a:outerShdw sx="100000" sy="100000" kx="0" ky="0" algn="b" rotWithShape="0" blurRad="38100" dist="12700" dir="5400000">
              <a:srgbClr val="000000">
                <a:alpha val="38000"/>
              </a:srgbClr>
            </a:outerShdw>
          </a:effectLst>
        </p:spPr>
        <p:txBody>
          <a:bodyPr lIns="45719" rIns="45719"/>
          <a:lstStyle/>
          <a:p>
            <a:pPr>
              <a:defRPr>
                <a:latin typeface="Century Gothic"/>
                <a:ea typeface="Century Gothic"/>
                <a:cs typeface="Century Gothic"/>
                <a:sym typeface="Century Gothic"/>
              </a:defRPr>
            </a:pPr>
          </a:p>
        </p:txBody>
      </p:sp>
      <p:sp>
        <p:nvSpPr>
          <p:cNvPr id="475" name="TextBox 22"/>
          <p:cNvSpPr txBox="1"/>
          <p:nvPr/>
        </p:nvSpPr>
        <p:spPr>
          <a:xfrm>
            <a:off x="2492642" y="4707368"/>
            <a:ext cx="2298735"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i="1" sz="2000">
                <a:latin typeface="Century Gothic"/>
                <a:ea typeface="Century Gothic"/>
                <a:cs typeface="Century Gothic"/>
                <a:sym typeface="Century Gothic"/>
              </a:defRPr>
            </a:pPr>
            <a:r>
              <a:t>Right Core</a:t>
            </a:r>
          </a:p>
          <a:p>
            <a:pPr algn="ctr">
              <a:defRPr b="1" i="1" sz="2000">
                <a:latin typeface="Century Gothic"/>
                <a:ea typeface="Century Gothic"/>
                <a:cs typeface="Century Gothic"/>
                <a:sym typeface="Century Gothic"/>
              </a:defRPr>
            </a:pPr>
            <a:r>
              <a:t>(Strongly Shaped)</a:t>
            </a:r>
          </a:p>
        </p:txBody>
      </p:sp>
      <p:sp>
        <p:nvSpPr>
          <p:cNvPr id="476" name="TextBox 23"/>
          <p:cNvSpPr txBox="1"/>
          <p:nvPr/>
        </p:nvSpPr>
        <p:spPr>
          <a:xfrm>
            <a:off x="7487686" y="4707368"/>
            <a:ext cx="2136141"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i="1" sz="2000">
                <a:latin typeface="Century Gothic"/>
                <a:ea typeface="Century Gothic"/>
                <a:cs typeface="Century Gothic"/>
                <a:sym typeface="Century Gothic"/>
              </a:defRPr>
            </a:pPr>
            <a:r>
              <a:t>Right Edge</a:t>
            </a:r>
          </a:p>
          <a:p>
            <a:pPr algn="ctr">
              <a:defRPr b="1" i="1" sz="2000">
                <a:latin typeface="Century Gothic"/>
                <a:ea typeface="Century Gothic"/>
                <a:cs typeface="Century Gothic"/>
                <a:sym typeface="Century Gothic"/>
              </a:defRPr>
            </a:pPr>
            <a:r>
              <a:t>(Robust L-mode)</a:t>
            </a:r>
          </a:p>
        </p:txBody>
      </p:sp>
      <p:sp>
        <p:nvSpPr>
          <p:cNvPr id="477" name="Straight Arrow Connector 26"/>
          <p:cNvSpPr/>
          <p:nvPr/>
        </p:nvSpPr>
        <p:spPr>
          <a:xfrm flipH="1" flipV="1">
            <a:off x="6662530" y="6125179"/>
            <a:ext cx="1149366" cy="131242"/>
          </a:xfrm>
          <a:prstGeom prst="line">
            <a:avLst/>
          </a:prstGeom>
          <a:ln w="50800">
            <a:solidFill>
              <a:srgbClr val="FF0000"/>
            </a:solidFill>
            <a:tailEnd type="triangle"/>
          </a:ln>
          <a:effectLst>
            <a:outerShdw sx="100000" sy="100000" kx="0" ky="0" algn="b" rotWithShape="0" blurRad="38100" dist="12700" dir="5400000">
              <a:srgbClr val="000000">
                <a:alpha val="38000"/>
              </a:srgbClr>
            </a:outerShdw>
          </a:effectLst>
        </p:spPr>
        <p:txBody>
          <a:bodyPr lIns="45719" rIns="45719"/>
          <a:lstStyle/>
          <a:p>
            <a:pPr>
              <a:defRPr>
                <a:latin typeface="Century Gothic"/>
                <a:ea typeface="Century Gothic"/>
                <a:cs typeface="Century Gothic"/>
                <a:sym typeface="Century Gothic"/>
              </a:defRPr>
            </a:pPr>
          </a:p>
        </p:txBody>
      </p:sp>
      <p:sp>
        <p:nvSpPr>
          <p:cNvPr id="478" name="TextBox 27"/>
          <p:cNvSpPr txBox="1"/>
          <p:nvPr/>
        </p:nvSpPr>
        <p:spPr>
          <a:xfrm>
            <a:off x="7282020" y="5525015"/>
            <a:ext cx="3820878"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u="sng">
                <a:solidFill>
                  <a:srgbClr val="FF0000"/>
                </a:solidFill>
                <a:latin typeface="Century Gothic"/>
                <a:ea typeface="Century Gothic"/>
                <a:cs typeface="Century Gothic"/>
                <a:sym typeface="Century Gothic"/>
              </a:defRPr>
            </a:pPr>
            <a:r>
              <a:t>Project:</a:t>
            </a:r>
          </a:p>
          <a:p>
            <a:pPr algn="ctr">
              <a:defRPr b="1">
                <a:solidFill>
                  <a:srgbClr val="FF0000"/>
                </a:solidFill>
                <a:latin typeface="Century Gothic"/>
                <a:ea typeface="Century Gothic"/>
                <a:cs typeface="Century Gothic"/>
                <a:sym typeface="Century Gothic"/>
              </a:defRPr>
            </a:pPr>
            <a:r>
              <a:t>Temporary carbon armor tiles</a:t>
            </a:r>
          </a:p>
          <a:p>
            <a:pPr algn="ctr">
              <a:defRPr b="1">
                <a:solidFill>
                  <a:srgbClr val="FF0000"/>
                </a:solidFill>
                <a:latin typeface="Century Gothic"/>
                <a:ea typeface="Century Gothic"/>
                <a:cs typeface="Century Gothic"/>
                <a:sym typeface="Century Gothic"/>
              </a:defRPr>
            </a:pPr>
            <a:r>
              <a:t>(blocking diagnostics)</a:t>
            </a:r>
          </a:p>
        </p:txBody>
      </p:sp>
      <p:sp>
        <p:nvSpPr>
          <p:cNvPr id="479" name="TextBox 17"/>
          <p:cNvSpPr txBox="1"/>
          <p:nvPr/>
        </p:nvSpPr>
        <p:spPr>
          <a:xfrm>
            <a:off x="1779058" y="2333581"/>
            <a:ext cx="1342093" cy="13121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400" u="sng">
                <a:latin typeface="Century Gothic"/>
                <a:ea typeface="Century Gothic"/>
                <a:cs typeface="Century Gothic"/>
                <a:sym typeface="Century Gothic"/>
              </a:defRPr>
            </a:pPr>
            <a:r>
              <a:t>Limited:</a:t>
            </a:r>
          </a:p>
          <a:p>
            <a:pPr>
              <a:defRPr b="1" sz="2400">
                <a:latin typeface="Century Gothic"/>
                <a:ea typeface="Century Gothic"/>
                <a:cs typeface="Century Gothic"/>
                <a:sym typeface="Century Gothic"/>
              </a:defRPr>
            </a:pPr>
            <a:r>
              <a:t>H</a:t>
            </a:r>
            <a:r>
              <a:rPr baseline="-25000"/>
              <a:t>98</a:t>
            </a:r>
            <a:r>
              <a:t>=1.3 </a:t>
            </a:r>
          </a:p>
          <a:p>
            <a:pPr>
              <a:defRPr b="1" sz="2400">
                <a:latin typeface="Century Gothic"/>
                <a:ea typeface="Century Gothic"/>
                <a:cs typeface="Century Gothic"/>
                <a:sym typeface="Century Gothic"/>
              </a:defRPr>
            </a:pPr>
            <a:r>
              <a:t>@ </a:t>
            </a:r>
            <a:r>
              <a:rPr b="0">
                <a:latin typeface="Symbol"/>
                <a:ea typeface="Symbol"/>
                <a:cs typeface="Symbol"/>
                <a:sym typeface="Symbol"/>
              </a:rPr>
              <a:t>b</a:t>
            </a:r>
            <a:r>
              <a:rPr baseline="-25000"/>
              <a:t>N</a:t>
            </a:r>
            <a:r>
              <a:t>=2.8</a:t>
            </a:r>
          </a:p>
        </p:txBody>
      </p:sp>
      <p:pic>
        <p:nvPicPr>
          <p:cNvPr id="480" name="Picture 20" descr="Picture 20"/>
          <p:cNvPicPr>
            <a:picLocks noChangeAspect="1"/>
          </p:cNvPicPr>
          <p:nvPr/>
        </p:nvPicPr>
        <p:blipFill>
          <a:blip r:embed="rId2">
            <a:extLst/>
          </a:blip>
          <a:stretch>
            <a:fillRect/>
          </a:stretch>
        </p:blipFill>
        <p:spPr>
          <a:xfrm>
            <a:off x="3675567" y="1425160"/>
            <a:ext cx="1318728" cy="2523491"/>
          </a:xfrm>
          <a:prstGeom prst="rect">
            <a:avLst/>
          </a:prstGeom>
          <a:ln w="12700">
            <a:miter lim="400000"/>
          </a:ln>
        </p:spPr>
      </p:pic>
      <p:pic>
        <p:nvPicPr>
          <p:cNvPr id="481" name="Picture 21" descr="Picture 21"/>
          <p:cNvPicPr>
            <a:picLocks noChangeAspect="1"/>
          </p:cNvPicPr>
          <p:nvPr/>
        </p:nvPicPr>
        <p:blipFill>
          <a:blip r:embed="rId3">
            <a:extLst/>
          </a:blip>
          <a:stretch>
            <a:fillRect/>
          </a:stretch>
        </p:blipFill>
        <p:spPr>
          <a:xfrm>
            <a:off x="7403103" y="1548725"/>
            <a:ext cx="1321152" cy="2506443"/>
          </a:xfrm>
          <a:prstGeom prst="rect">
            <a:avLst/>
          </a:prstGeom>
          <a:ln w="12700">
            <a:miter lim="400000"/>
          </a:ln>
        </p:spPr>
      </p:pic>
      <p:pic>
        <p:nvPicPr>
          <p:cNvPr id="482" name="Picture 24" descr="Picture 24"/>
          <p:cNvPicPr>
            <a:picLocks noChangeAspect="1"/>
          </p:cNvPicPr>
          <p:nvPr/>
        </p:nvPicPr>
        <p:blipFill>
          <a:blip r:embed="rId4">
            <a:extLst/>
          </a:blip>
          <a:stretch>
            <a:fillRect/>
          </a:stretch>
        </p:blipFill>
        <p:spPr>
          <a:xfrm>
            <a:off x="5032966" y="2822768"/>
            <a:ext cx="2009263" cy="3769200"/>
          </a:xfrm>
          <a:prstGeom prst="rect">
            <a:avLst/>
          </a:prstGeom>
          <a:ln w="12700">
            <a:miter lim="400000"/>
          </a:ln>
        </p:spPr>
      </p:pic>
      <p:sp>
        <p:nvSpPr>
          <p:cNvPr id="483" name="Courtesy C. Paz-Soldan, Columbia"/>
          <p:cNvSpPr txBox="1"/>
          <p:nvPr/>
        </p:nvSpPr>
        <p:spPr>
          <a:xfrm>
            <a:off x="165626" y="6470031"/>
            <a:ext cx="3820878"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C. Paz-Soldan, Columbia</a:t>
            </a:r>
          </a:p>
        </p:txBody>
      </p:sp>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5" name="Picture 8" descr="Picture 8"/>
          <p:cNvPicPr>
            <a:picLocks noChangeAspect="1"/>
          </p:cNvPicPr>
          <p:nvPr/>
        </p:nvPicPr>
        <p:blipFill>
          <a:blip r:embed="rId5">
            <a:extLst/>
          </a:blip>
          <a:stretch>
            <a:fillRect/>
          </a:stretch>
        </p:blipFill>
        <p:spPr>
          <a:xfrm>
            <a:off x="11118024" y="907222"/>
            <a:ext cx="908051" cy="514351"/>
          </a:xfrm>
          <a:prstGeom prst="rect">
            <a:avLst/>
          </a:prstGeom>
          <a:ln w="12700">
            <a:miter lim="400000"/>
          </a:ln>
        </p:spPr>
      </p:pic>
      <p:sp>
        <p:nvSpPr>
          <p:cNvPr id="486" name="Line"/>
          <p:cNvSpPr/>
          <p:nvPr/>
        </p:nvSpPr>
        <p:spPr>
          <a:xfrm flipH="1" flipV="1">
            <a:off x="10069285" y="4048004"/>
            <a:ext cx="621176" cy="621175"/>
          </a:xfrm>
          <a:prstGeom prst="line">
            <a:avLst/>
          </a:prstGeom>
          <a:ln w="25400">
            <a:solidFill>
              <a:schemeClr val="accent1"/>
            </a:solidFill>
            <a:tailEnd type="triangle"/>
          </a:ln>
        </p:spPr>
        <p:txBody>
          <a:bodyPr lIns="45718" tIns="45718" rIns="45718" bIns="45718"/>
          <a:lstStyle/>
          <a:p>
            <a:pPr/>
          </a:p>
        </p:txBody>
      </p:sp>
      <p:sp>
        <p:nvSpPr>
          <p:cNvPr id="487" name="Analogous to AUG studies"/>
          <p:cNvSpPr txBox="1"/>
          <p:nvPr/>
        </p:nvSpPr>
        <p:spPr>
          <a:xfrm>
            <a:off x="10399446" y="4819659"/>
            <a:ext cx="1342094" cy="533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a:lvl1pPr>
          </a:lstStyle>
          <a:p>
            <a:pPr/>
            <a:r>
              <a:t>Analogous to AUG studies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witzerland: TCV Team, decades of pioneering work (e.g. Coda et al 2022 Plasma Phys. Control. Fusion 64 014004)…"/>
          <p:cNvSpPr txBox="1"/>
          <p:nvPr>
            <p:ph type="body" idx="1"/>
          </p:nvPr>
        </p:nvSpPr>
        <p:spPr>
          <a:xfrm>
            <a:off x="695326" y="1609725"/>
            <a:ext cx="10801351" cy="3452900"/>
          </a:xfrm>
          <a:prstGeom prst="rect">
            <a:avLst/>
          </a:prstGeom>
        </p:spPr>
        <p:txBody>
          <a:bodyPr/>
          <a:lstStyle/>
          <a:p>
            <a:pPr marL="180473" indent="-180473">
              <a:buSzPct val="100000"/>
              <a:buChar char="•"/>
            </a:pPr>
          </a:p>
          <a:p>
            <a:pPr marL="180473" indent="-180473">
              <a:buSzPct val="100000"/>
              <a:buChar char="•"/>
            </a:pPr>
            <a:r>
              <a:t>Switzerland: TCV Team, decades of pioneering work (e.g. </a:t>
            </a:r>
            <a:r>
              <a:rPr b="0" i="1">
                <a:solidFill>
                  <a:schemeClr val="accent3">
                    <a:satOff val="-21700"/>
                    <a:lumOff val="18431"/>
                  </a:schemeClr>
                </a:solidFill>
              </a:rPr>
              <a:t>Coda et al 2022 Plasma Phys. Control. Fusion 64 014004</a:t>
            </a:r>
            <a:r>
              <a:t>)</a:t>
            </a:r>
          </a:p>
          <a:p>
            <a:pPr marL="180473" indent="-180473">
              <a:buSzPct val="100000"/>
              <a:buChar char="•"/>
            </a:pPr>
            <a:r>
              <a:t>Japan: </a:t>
            </a:r>
            <a:r>
              <a:rPr b="0" i="1">
                <a:solidFill>
                  <a:schemeClr val="accent3">
                    <a:satOff val="-21700"/>
                    <a:lumOff val="18431"/>
                  </a:schemeClr>
                </a:solidFill>
              </a:rPr>
              <a:t>M. Kikuchi et al. 2019 Nucl. Fusion 59 056017</a:t>
            </a:r>
            <a:endParaRPr b="0" i="1">
              <a:solidFill>
                <a:schemeClr val="accent3">
                  <a:satOff val="-21700"/>
                  <a:lumOff val="18431"/>
                </a:schemeClr>
              </a:solidFill>
            </a:endParaRPr>
          </a:p>
          <a:p>
            <a:pPr marL="180473" indent="-180473">
              <a:buSzPct val="100000"/>
              <a:buChar char="•"/>
            </a:pPr>
            <a:r>
              <a:t>Russia: </a:t>
            </a:r>
            <a:r>
              <a:rPr b="0" i="1">
                <a:solidFill>
                  <a:schemeClr val="accent3">
                    <a:satOff val="-21700"/>
                    <a:lumOff val="18431"/>
                  </a:schemeClr>
                </a:solidFill>
              </a:rPr>
              <a:t>S.Yu. Medvedev et al. 2015 Nucl. Fusion 55 063013</a:t>
            </a:r>
            <a:endParaRPr b="0" i="1">
              <a:solidFill>
                <a:schemeClr val="accent3">
                  <a:satOff val="-21700"/>
                  <a:lumOff val="18431"/>
                </a:schemeClr>
              </a:solidFill>
            </a:endParaRPr>
          </a:p>
          <a:p>
            <a:pPr marL="180473" indent="-180473">
              <a:buSzPct val="100000"/>
              <a:buChar char="•"/>
            </a:pPr>
            <a:r>
              <a:t>USA: DIII-D Team, starting from </a:t>
            </a:r>
            <a:r>
              <a:rPr b="0" i="1">
                <a:solidFill>
                  <a:schemeClr val="accent3">
                    <a:satOff val="-21700"/>
                    <a:lumOff val="18431"/>
                  </a:schemeClr>
                </a:solidFill>
              </a:rPr>
              <a:t>Austin et al. 2019 PRL 122 115001</a:t>
            </a:r>
            <a:r>
              <a:t> &amp; </a:t>
            </a:r>
            <a:r>
              <a:rPr b="0" i="1">
                <a:solidFill>
                  <a:schemeClr val="accent3">
                    <a:satOff val="-21700"/>
                    <a:lumOff val="18431"/>
                  </a:schemeClr>
                </a:solidFill>
              </a:rPr>
              <a:t>Marinoni et al. 2019 PoP 26 042515</a:t>
            </a:r>
            <a:endParaRPr b="0" i="1">
              <a:solidFill>
                <a:schemeClr val="accent3"/>
              </a:solidFill>
            </a:endParaRPr>
          </a:p>
          <a:p>
            <a:pPr marL="180473" indent="-180473">
              <a:buSzPct val="100000"/>
              <a:buChar char="•"/>
            </a:pPr>
            <a:r>
              <a:t>AUG: first device to test NT plasmas with a W wall, </a:t>
            </a:r>
            <a:r>
              <a:rPr b="0" i="1">
                <a:solidFill>
                  <a:schemeClr val="accent3">
                    <a:satOff val="-21700"/>
                    <a:lumOff val="18431"/>
                  </a:schemeClr>
                </a:solidFill>
              </a:rPr>
              <a:t>Happel et al. 2022, accepted in Nucl. Fusion</a:t>
            </a:r>
          </a:p>
        </p:txBody>
      </p:sp>
      <p:sp>
        <p:nvSpPr>
          <p:cNvPr id="304" name="Worldwide interest in ELM-free high-performance operation"/>
          <p:cNvSpPr txBox="1"/>
          <p:nvPr>
            <p:ph type="title"/>
          </p:nvPr>
        </p:nvSpPr>
        <p:spPr>
          <a:prstGeom prst="rect">
            <a:avLst/>
          </a:prstGeom>
        </p:spPr>
        <p:txBody>
          <a:bodyPr/>
          <a:lstStyle/>
          <a:p>
            <a:pPr/>
            <a:r>
              <a:t>Worldwide interest in ELM-free high-performance operation</a:t>
            </a:r>
          </a:p>
        </p:txBody>
      </p:sp>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This talk offers a short discussion/selection of recent progress on the subject."/>
          <p:cNvSpPr txBox="1"/>
          <p:nvPr/>
        </p:nvSpPr>
        <p:spPr>
          <a:xfrm>
            <a:off x="1630951" y="5702477"/>
            <a:ext cx="8930098" cy="259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914400">
              <a:lnSpc>
                <a:spcPct val="120000"/>
              </a:lnSpc>
              <a:spcBef>
                <a:spcPts val="600"/>
              </a:spcBef>
              <a:defRPr b="1" spc="40">
                <a:solidFill>
                  <a:schemeClr val="accent5">
                    <a:lumOff val="-9372"/>
                  </a:schemeClr>
                </a:solidFill>
                <a:latin typeface="Arial"/>
                <a:ea typeface="Arial"/>
                <a:cs typeface="Arial"/>
                <a:sym typeface="Arial"/>
              </a:defRPr>
            </a:pPr>
            <a:r>
              <a:t>This talk offers a </a:t>
            </a:r>
            <a:r>
              <a:rPr i="1"/>
              <a:t>short </a:t>
            </a:r>
            <a:r>
              <a:t>discussion/selection of recent progress on the subject.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06"/>
                                        </p:tgtEl>
                                        <p:attrNameLst>
                                          <p:attrName>style.visibility</p:attrName>
                                        </p:attrNameLst>
                                      </p:cBhvr>
                                      <p:to>
                                        <p:strVal val="visible"/>
                                      </p:to>
                                    </p:set>
                                    <p:animEffect filter="dissolve" transition="in">
                                      <p:cBhvr>
                                        <p:cTn id="7" dur="5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Principal Physics Questions to Answer in Diverted Neg-D Scenario:…"/>
          <p:cNvSpPr txBox="1"/>
          <p:nvPr>
            <p:ph type="body" idx="1"/>
          </p:nvPr>
        </p:nvSpPr>
        <p:spPr>
          <a:xfrm>
            <a:off x="597737" y="1268425"/>
            <a:ext cx="10801351" cy="4772026"/>
          </a:xfrm>
          <a:prstGeom prst="rect">
            <a:avLst/>
          </a:prstGeom>
        </p:spPr>
        <p:txBody>
          <a:bodyPr/>
          <a:lstStyle/>
          <a:p>
            <a:pPr defTabSz="457200">
              <a:lnSpc>
                <a:spcPct val="100000"/>
              </a:lnSpc>
              <a:spcBef>
                <a:spcPts val="400"/>
              </a:spcBef>
              <a:buClr>
                <a:srgbClr val="1F497D"/>
              </a:buClr>
              <a:buFont typeface="Arial"/>
              <a:defRPr spc="0" sz="2000" u="sng">
                <a:solidFill>
                  <a:srgbClr val="000000"/>
                </a:solidFill>
                <a:latin typeface="Century Gothic"/>
                <a:ea typeface="Century Gothic"/>
                <a:cs typeface="Century Gothic"/>
                <a:sym typeface="Century Gothic"/>
              </a:defRPr>
            </a:pPr>
            <a:r>
              <a:t>Principal Physics Questions to Answer in Diverted Neg-D Scenario:</a:t>
            </a:r>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r>
              <a:t>Is high core performance achievable? </a:t>
            </a:r>
            <a:r>
              <a:rPr b="0">
                <a:latin typeface="Symbol"/>
                <a:ea typeface="Symbol"/>
                <a:cs typeface="Symbol"/>
                <a:sym typeface="Symbol"/>
              </a:rPr>
              <a:t>b</a:t>
            </a:r>
            <a:r>
              <a:t> limit? </a:t>
            </a:r>
            <a:r>
              <a:rPr b="0">
                <a:solidFill>
                  <a:srgbClr val="FF0000"/>
                </a:solidFill>
                <a:latin typeface="Symbol"/>
                <a:ea typeface="Symbol"/>
                <a:cs typeface="Symbol"/>
                <a:sym typeface="Symbol"/>
              </a:rPr>
              <a:t>t</a:t>
            </a:r>
            <a:r>
              <a:rPr baseline="-25000">
                <a:solidFill>
                  <a:srgbClr val="FF0000"/>
                </a:solidFill>
              </a:rPr>
              <a:t>E</a:t>
            </a:r>
            <a:r>
              <a:rPr>
                <a:solidFill>
                  <a:srgbClr val="FF0000"/>
                </a:solidFill>
              </a:rPr>
              <a:t> scaling</a:t>
            </a:r>
            <a:r>
              <a:t>?</a:t>
            </a:r>
          </a:p>
          <a:p>
            <a:pPr lvl="1" marL="742950" indent="-285750" defTabSz="457200">
              <a:lnSpc>
                <a:spcPct val="100000"/>
              </a:lnSpc>
              <a:spcBef>
                <a:spcPts val="400"/>
              </a:spcBef>
              <a:buClr>
                <a:srgbClr val="1F497D"/>
              </a:buClr>
              <a:buSzPct val="100000"/>
              <a:buFont typeface="Arial"/>
              <a:buChar char="–"/>
              <a:defRPr b="0" spc="0" sz="2000">
                <a:solidFill>
                  <a:srgbClr val="000000"/>
                </a:solidFill>
                <a:latin typeface="Century Gothic"/>
                <a:ea typeface="Century Gothic"/>
                <a:cs typeface="Century Gothic"/>
                <a:sym typeface="Century Gothic"/>
              </a:defRPr>
            </a:pPr>
            <a:r>
              <a:t>Does core transport &amp; stability modeling capture the observations?</a:t>
            </a:r>
          </a:p>
          <a:p>
            <a:pPr defTabSz="457200">
              <a:lnSpc>
                <a:spcPct val="100000"/>
              </a:lnSpc>
              <a:spcBef>
                <a:spcPts val="400"/>
              </a:spcBef>
              <a:buClr>
                <a:srgbClr val="1F497D"/>
              </a:buClr>
              <a:buFont typeface="Arial"/>
              <a:defRPr spc="0" sz="2000">
                <a:solidFill>
                  <a:srgbClr val="000000"/>
                </a:solidFill>
                <a:latin typeface="Century Gothic"/>
                <a:ea typeface="Century Gothic"/>
                <a:cs typeface="Century Gothic"/>
                <a:sym typeface="Century Gothic"/>
              </a:defRPr>
            </a:pPr>
            <a:endParaRPr b="0"/>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r>
              <a:t>Are ELMs robustly avoided in all regimes? </a:t>
            </a:r>
            <a:r>
              <a:rPr>
                <a:solidFill>
                  <a:srgbClr val="FF0000"/>
                </a:solidFill>
              </a:rPr>
              <a:t>P</a:t>
            </a:r>
            <a:r>
              <a:rPr baseline="-25000">
                <a:solidFill>
                  <a:srgbClr val="FF0000"/>
                </a:solidFill>
              </a:rPr>
              <a:t>L-H</a:t>
            </a:r>
            <a:r>
              <a:rPr>
                <a:solidFill>
                  <a:srgbClr val="FF0000"/>
                </a:solidFill>
              </a:rPr>
              <a:t> scaling</a:t>
            </a:r>
            <a:r>
              <a:t>?</a:t>
            </a:r>
          </a:p>
          <a:p>
            <a:pPr lvl="1" marL="742950" indent="-285750" defTabSz="457200">
              <a:lnSpc>
                <a:spcPct val="100000"/>
              </a:lnSpc>
              <a:spcBef>
                <a:spcPts val="400"/>
              </a:spcBef>
              <a:buClr>
                <a:srgbClr val="1F497D"/>
              </a:buClr>
              <a:buSzPct val="100000"/>
              <a:buFont typeface="Arial"/>
              <a:buChar char="–"/>
              <a:defRPr b="0" spc="0" sz="2000">
                <a:solidFill>
                  <a:srgbClr val="000000"/>
                </a:solidFill>
                <a:latin typeface="Century Gothic"/>
                <a:ea typeface="Century Gothic"/>
                <a:cs typeface="Century Gothic"/>
                <a:sym typeface="Century Gothic"/>
              </a:defRPr>
            </a:pPr>
            <a:r>
              <a:t>Does ballooning (in)stability model match findings?</a:t>
            </a:r>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endParaRPr b="0"/>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r>
              <a:t>Can high f</a:t>
            </a:r>
            <a:r>
              <a:rPr baseline="-25000"/>
              <a:t>rad</a:t>
            </a:r>
            <a:r>
              <a:t> / low P</a:t>
            </a:r>
            <a:r>
              <a:rPr baseline="-25000"/>
              <a:t>sol</a:t>
            </a:r>
            <a:r>
              <a:t> be realized with good confinement?</a:t>
            </a:r>
          </a:p>
          <a:p>
            <a:pPr lvl="1" marL="742950" indent="-285750" defTabSz="457200">
              <a:lnSpc>
                <a:spcPct val="100000"/>
              </a:lnSpc>
              <a:spcBef>
                <a:spcPts val="400"/>
              </a:spcBef>
              <a:buClr>
                <a:srgbClr val="1F497D"/>
              </a:buClr>
              <a:buSzPct val="100000"/>
              <a:buFont typeface="Arial"/>
              <a:buChar char="–"/>
              <a:defRPr b="0" spc="0" sz="2000">
                <a:solidFill>
                  <a:srgbClr val="000000"/>
                </a:solidFill>
                <a:latin typeface="Century Gothic"/>
                <a:ea typeface="Century Gothic"/>
                <a:cs typeface="Century Gothic"/>
                <a:sym typeface="Century Gothic"/>
              </a:defRPr>
            </a:pPr>
            <a:r>
              <a:t>Is impurity transport understandable? Is stability good enough?</a:t>
            </a:r>
          </a:p>
          <a:p>
            <a:pPr defTabSz="457200">
              <a:lnSpc>
                <a:spcPct val="100000"/>
              </a:lnSpc>
              <a:spcBef>
                <a:spcPts val="400"/>
              </a:spcBef>
              <a:buClr>
                <a:srgbClr val="1F497D"/>
              </a:buClr>
              <a:buFont typeface="Arial"/>
              <a:defRPr spc="0" sz="2000">
                <a:solidFill>
                  <a:srgbClr val="000000"/>
                </a:solidFill>
                <a:latin typeface="Century Gothic"/>
                <a:ea typeface="Century Gothic"/>
                <a:cs typeface="Century Gothic"/>
                <a:sym typeface="Century Gothic"/>
              </a:defRPr>
            </a:pPr>
            <a:endParaRPr b="0"/>
          </a:p>
          <a:p>
            <a:pPr marL="342900" indent="-342900" defTabSz="457200">
              <a:lnSpc>
                <a:spcPct val="100000"/>
              </a:lnSpc>
              <a:spcBef>
                <a:spcPts val="400"/>
              </a:spcBef>
              <a:buClr>
                <a:srgbClr val="1F497D"/>
              </a:buClr>
              <a:buSzPct val="100000"/>
              <a:buFont typeface="Arial"/>
              <a:buChar char="•"/>
              <a:defRPr spc="0" sz="2000">
                <a:solidFill>
                  <a:srgbClr val="000000"/>
                </a:solidFill>
                <a:latin typeface="Century Gothic"/>
                <a:ea typeface="Century Gothic"/>
                <a:cs typeface="Century Gothic"/>
                <a:sym typeface="Century Gothic"/>
              </a:defRPr>
            </a:pPr>
            <a:r>
              <a:t>Does turbulence or orbit effects set heat flux width? </a:t>
            </a:r>
            <a:r>
              <a:rPr b="0">
                <a:solidFill>
                  <a:srgbClr val="FF0000"/>
                </a:solidFill>
                <a:latin typeface="Symbol"/>
                <a:ea typeface="Symbol"/>
                <a:cs typeface="Symbol"/>
                <a:sym typeface="Symbol"/>
              </a:rPr>
              <a:t>l</a:t>
            </a:r>
            <a:r>
              <a:rPr baseline="-25000">
                <a:solidFill>
                  <a:srgbClr val="FF0000"/>
                </a:solidFill>
              </a:rPr>
              <a:t>q</a:t>
            </a:r>
            <a:r>
              <a:rPr>
                <a:solidFill>
                  <a:srgbClr val="FF0000"/>
                </a:solidFill>
              </a:rPr>
              <a:t> scaling</a:t>
            </a:r>
            <a:r>
              <a:t>?</a:t>
            </a:r>
          </a:p>
        </p:txBody>
      </p:sp>
      <p:sp>
        <p:nvSpPr>
          <p:cNvPr id="490" name="DIII-D armored NT campaign plans"/>
          <p:cNvSpPr txBox="1"/>
          <p:nvPr>
            <p:ph type="title"/>
          </p:nvPr>
        </p:nvSpPr>
        <p:spPr>
          <a:prstGeom prst="rect">
            <a:avLst/>
          </a:prstGeom>
        </p:spPr>
        <p:txBody>
          <a:bodyPr/>
          <a:lstStyle/>
          <a:p>
            <a:pPr/>
            <a:r>
              <a:t>DIII-D armored NT campaign plans</a:t>
            </a:r>
          </a:p>
        </p:txBody>
      </p:sp>
      <p:sp>
        <p:nvSpPr>
          <p:cNvPr id="491" name="Courtesy C. Paz-Soldan, Columbia"/>
          <p:cNvSpPr txBox="1"/>
          <p:nvPr/>
        </p:nvSpPr>
        <p:spPr>
          <a:xfrm>
            <a:off x="165626" y="6470031"/>
            <a:ext cx="3820878"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C. Paz-Soldan, Columbia</a:t>
            </a:r>
          </a:p>
        </p:txBody>
      </p:sp>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3" name="Picture 8" descr="Picture 8"/>
          <p:cNvPicPr>
            <a:picLocks noChangeAspect="1"/>
          </p:cNvPicPr>
          <p:nvPr/>
        </p:nvPicPr>
        <p:blipFill>
          <a:blip r:embed="rId2">
            <a:extLst/>
          </a:blip>
          <a:stretch>
            <a:fillRect/>
          </a:stretch>
        </p:blipFill>
        <p:spPr>
          <a:xfrm>
            <a:off x="11118024" y="907222"/>
            <a:ext cx="908051" cy="51435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International NT research with continued interest for core-edge integration prospects…"/>
          <p:cNvSpPr txBox="1"/>
          <p:nvPr>
            <p:ph type="body" idx="1"/>
          </p:nvPr>
        </p:nvSpPr>
        <p:spPr>
          <a:prstGeom prst="rect">
            <a:avLst/>
          </a:prstGeom>
        </p:spPr>
        <p:txBody>
          <a:bodyPr/>
          <a:lstStyle/>
          <a:p>
            <a:pPr/>
            <a:r>
              <a:t>International NT research with continued interest for core-edge integration prospects</a:t>
            </a:r>
          </a:p>
          <a:p>
            <a:pPr/>
          </a:p>
          <a:p>
            <a:pPr/>
          </a:p>
          <a:p>
            <a:pPr/>
            <a:r>
              <a:t>AUG and TCV have recently completed WPTE RT07 experiments</a:t>
            </a:r>
          </a:p>
          <a:p>
            <a:pPr/>
            <a:r>
              <a:t>- AUG results came short of our hopes, but analysis offers important validation</a:t>
            </a:r>
          </a:p>
          <a:p>
            <a:pPr/>
            <a:r>
              <a:t>- TCV pioneered the subject and continues to invest on it</a:t>
            </a:r>
          </a:p>
          <a:p>
            <a:pPr/>
          </a:p>
          <a:p>
            <a:pPr/>
          </a:p>
          <a:p>
            <a:pPr/>
            <a:r>
              <a:t>DIII-D will soon launch its NT armored-wall campaign</a:t>
            </a:r>
          </a:p>
          <a:p>
            <a:pPr/>
            <a:r>
              <a:t>- likely to have significant impact on the field</a:t>
            </a:r>
          </a:p>
          <a:p>
            <a:pPr/>
            <a:r>
              <a:t>- currently scheduled for late-October/early-November</a:t>
            </a:r>
          </a:p>
        </p:txBody>
      </p:sp>
      <p:sp>
        <p:nvSpPr>
          <p:cNvPr id="496" name="Summary &amp; Conclusions"/>
          <p:cNvSpPr txBox="1"/>
          <p:nvPr>
            <p:ph type="title"/>
          </p:nvPr>
        </p:nvSpPr>
        <p:spPr>
          <a:prstGeom prst="rect">
            <a:avLst/>
          </a:prstGeom>
        </p:spPr>
        <p:txBody>
          <a:bodyPr/>
          <a:lstStyle/>
          <a:p>
            <a:pPr/>
            <a:r>
              <a:t>Summary &amp; Conclusions</a:t>
            </a:r>
          </a:p>
        </p:txBody>
      </p:sp>
      <p:sp>
        <p:nvSpPr>
          <p:cNvPr id="4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Core reduced modeling of NT plasmas via TGLF has been validated vs. GENE and CGYRO…"/>
          <p:cNvSpPr txBox="1"/>
          <p:nvPr>
            <p:ph type="body" idx="1"/>
          </p:nvPr>
        </p:nvSpPr>
        <p:spPr>
          <a:prstGeom prst="rect">
            <a:avLst/>
          </a:prstGeom>
        </p:spPr>
        <p:txBody>
          <a:bodyPr/>
          <a:lstStyle/>
          <a:p>
            <a:pPr marL="173254" indent="-173254" defTabSz="877823">
              <a:spcBef>
                <a:spcPts val="500"/>
              </a:spcBef>
              <a:buSzPct val="100000"/>
              <a:buChar char="•"/>
              <a:defRPr spc="38" sz="1727">
                <a:solidFill>
                  <a:srgbClr val="000000"/>
                </a:solidFill>
              </a:defRPr>
            </a:pPr>
            <a:r>
              <a:t>Core reduced modeling of NT plasmas via TGLF has been validated vs. GENE and CGYRO</a:t>
            </a:r>
          </a:p>
          <a:p>
            <a:pPr lvl="1" marL="539014" indent="-173254" defTabSz="877823">
              <a:spcBef>
                <a:spcPts val="500"/>
              </a:spcBef>
              <a:buSzPct val="100000"/>
              <a:buChar char="•"/>
              <a:defRPr spc="38" sz="1727"/>
            </a:pPr>
            <a:r>
              <a:t>Opportunity for extensive predictive modeling; what we don’t measure (e.g. matched shapes), we can see in modeling</a:t>
            </a:r>
          </a:p>
          <a:p>
            <a:pPr marL="173254" indent="-173254" defTabSz="877823">
              <a:spcBef>
                <a:spcPts val="500"/>
              </a:spcBef>
              <a:buSzPct val="100000"/>
              <a:buChar char="•"/>
              <a:defRPr spc="38" sz="1727"/>
            </a:pPr>
          </a:p>
          <a:p>
            <a:pPr marL="173254" indent="-173254" defTabSz="877823">
              <a:spcBef>
                <a:spcPts val="500"/>
              </a:spcBef>
              <a:buSzPct val="100000"/>
              <a:buChar char="•"/>
              <a:defRPr spc="38" sz="1727">
                <a:solidFill>
                  <a:srgbClr val="000000"/>
                </a:solidFill>
              </a:defRPr>
            </a:pPr>
            <a:r>
              <a:t>Predictive modeling does not shine an optimistic light</a:t>
            </a:r>
          </a:p>
          <a:p>
            <a:pPr lvl="1" marL="539014" indent="-173254" defTabSz="877823">
              <a:spcBef>
                <a:spcPts val="500"/>
              </a:spcBef>
              <a:buSzPct val="100000"/>
              <a:buChar char="•"/>
              <a:defRPr spc="38" sz="1727"/>
            </a:pPr>
            <a:r>
              <a:t>Both DTT and DEMO work suggests reduced performance at NT</a:t>
            </a:r>
          </a:p>
          <a:p>
            <a:pPr marL="173254" indent="-173254" defTabSz="877823">
              <a:spcBef>
                <a:spcPts val="500"/>
              </a:spcBef>
              <a:buSzPct val="100000"/>
              <a:buChar char="•"/>
              <a:defRPr spc="38" sz="1727"/>
            </a:pPr>
          </a:p>
          <a:p>
            <a:pPr marL="173254" indent="-173254" defTabSz="877823">
              <a:spcBef>
                <a:spcPts val="500"/>
              </a:spcBef>
              <a:buSzPct val="100000"/>
              <a:buChar char="•"/>
              <a:defRPr spc="38" sz="1727">
                <a:solidFill>
                  <a:srgbClr val="000000"/>
                </a:solidFill>
              </a:defRPr>
            </a:pPr>
            <a:r>
              <a:t>TCV and DIII-D show great performance at NT. Why?</a:t>
            </a:r>
          </a:p>
          <a:p>
            <a:pPr lvl="1" marL="539014" indent="-173254" defTabSz="877823">
              <a:spcBef>
                <a:spcPts val="500"/>
              </a:spcBef>
              <a:buSzPct val="100000"/>
              <a:buChar char="•"/>
              <a:defRPr spc="38" sz="1727"/>
            </a:pPr>
            <a:r>
              <a:t>Lower triangularity may explain why better than AUG. But predictive modeling suggests this doesn’t scale well to reactor.</a:t>
            </a:r>
          </a:p>
          <a:p>
            <a:pPr lvl="1" marL="539014" indent="-173254" defTabSz="877823">
              <a:spcBef>
                <a:spcPts val="500"/>
              </a:spcBef>
              <a:buSzPct val="100000"/>
              <a:buChar char="•"/>
              <a:defRPr spc="38" sz="1727"/>
            </a:pPr>
            <a:r>
              <a:t>C-wall results in higher Zeff. On DIII-D, diverted discharges had greater confinement degradation than IWL, correlated with lower Zeff.</a:t>
            </a:r>
          </a:p>
          <a:p>
            <a:pPr lvl="1" marL="539014" indent="-173254" defTabSz="877823">
              <a:spcBef>
                <a:spcPts val="500"/>
              </a:spcBef>
              <a:buSzPct val="100000"/>
              <a:buChar char="•"/>
              <a:defRPr spc="38" sz="1727"/>
            </a:pPr>
            <a:r>
              <a:t>Nonlocal effects at NT stabilize turbulence in TCV and DIII-D, but irrelevant in DTT and DEMO.</a:t>
            </a:r>
          </a:p>
        </p:txBody>
      </p:sp>
      <p:sp>
        <p:nvSpPr>
          <p:cNvPr id="500" name="OK… now some REAL Conclusions"/>
          <p:cNvSpPr txBox="1"/>
          <p:nvPr>
            <p:ph type="title"/>
          </p:nvPr>
        </p:nvSpPr>
        <p:spPr>
          <a:prstGeom prst="rect">
            <a:avLst/>
          </a:prstGeom>
        </p:spPr>
        <p:txBody>
          <a:bodyPr/>
          <a:lstStyle/>
          <a:p>
            <a:pPr/>
            <a:r>
              <a:t>OK… now some REAL Conclusions</a:t>
            </a:r>
          </a:p>
        </p:txBody>
      </p:sp>
      <p:sp>
        <p:nvSpPr>
          <p:cNvPr id="5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AUG experiments pushed our capabilities; results offer valuable learning…"/>
          <p:cNvSpPr txBox="1"/>
          <p:nvPr>
            <p:ph type="body" idx="1"/>
          </p:nvPr>
        </p:nvSpPr>
        <p:spPr>
          <a:prstGeom prst="rect">
            <a:avLst/>
          </a:prstGeom>
        </p:spPr>
        <p:txBody>
          <a:bodyPr/>
          <a:lstStyle/>
          <a:p>
            <a:pPr marL="180473" indent="-180473">
              <a:buSzPct val="100000"/>
              <a:buChar char="•"/>
              <a:defRPr>
                <a:solidFill>
                  <a:srgbClr val="000000"/>
                </a:solidFill>
              </a:defRPr>
            </a:pPr>
            <a:r>
              <a:t>AUG experiments pushed our capabilities; results offer valuable learning</a:t>
            </a:r>
          </a:p>
          <a:p>
            <a:pPr lvl="1" marL="561473" indent="-180473">
              <a:buSzPct val="100000"/>
              <a:buChar char="•"/>
            </a:pPr>
            <a:r>
              <a:t>e.g. validation of TGLF, lack of fueling, detachment dependences on shaping, etc.</a:t>
            </a:r>
          </a:p>
          <a:p>
            <a:pPr lvl="1" marL="561473" indent="-180473">
              <a:buSzPct val="100000"/>
              <a:buChar char="•"/>
            </a:pPr>
            <a:r>
              <a:t>We believe that our latest experiments (unfav. direction) were always in H-mode. We have a decent explanation for this (low PB limits; open access to 2nd stability).</a:t>
            </a:r>
          </a:p>
          <a:p>
            <a:pPr lvl="1" marL="561473" indent="-180473">
              <a:buSzPct val="100000"/>
              <a:buChar char="•"/>
            </a:pPr>
            <a:r>
              <a:rPr i="1"/>
              <a:t>Post-mortem</a:t>
            </a:r>
            <a:r>
              <a:t>, we now believe/speculate that (maybe) we could have avoided 2nd stability by delaying heating, first forming NT shape.</a:t>
            </a:r>
          </a:p>
          <a:p>
            <a:pPr lvl="1" marL="561473" indent="-180473">
              <a:buSzPct val="100000"/>
              <a:buChar char="•"/>
            </a:pPr>
          </a:p>
          <a:p>
            <a:pPr marL="180473" indent="-180473">
              <a:buSzPct val="100000"/>
              <a:buChar char="•"/>
              <a:defRPr>
                <a:solidFill>
                  <a:srgbClr val="000000"/>
                </a:solidFill>
              </a:defRPr>
            </a:pPr>
            <a:r>
              <a:t>How does our current experience reflect on the promise of NT?</a:t>
            </a:r>
          </a:p>
          <a:p>
            <a:pPr lvl="1" marL="561473" indent="-180473">
              <a:buSzPct val="100000"/>
              <a:buChar char="•"/>
            </a:pPr>
            <a:r>
              <a:t>We must wait and see the upcoming DIII-D NT experiments. </a:t>
            </a:r>
          </a:p>
          <a:p>
            <a:pPr lvl="1" marL="561473" indent="-180473">
              <a:buSzPct val="100000"/>
              <a:buChar char="•"/>
            </a:pPr>
            <a:r>
              <a:t>Good news: only a few weeks away. Bad news: only a few weeks long; quite ambitious. </a:t>
            </a:r>
          </a:p>
          <a:p>
            <a:pPr lvl="1" marL="561473" indent="-180473">
              <a:buSzPct val="100000"/>
              <a:buChar char="•"/>
            </a:pPr>
            <a:r>
              <a:t>DIII-D will address questions on Zeff, L-H transition, </a:t>
            </a:r>
            <a14:m>
              <m:oMath>
                <m:sSub>
                  <m:e>
                    <m:r>
                      <a:rPr xmlns:a="http://schemas.openxmlformats.org/drawingml/2006/main" sz="2250" i="1">
                        <a:solidFill>
                          <a:srgbClr val="005555"/>
                        </a:solidFill>
                        <a:latin typeface="Cambria Math" panose="02040503050406030204" pitchFamily="18" charset="0"/>
                      </a:rPr>
                      <m:t>τ</m:t>
                    </m:r>
                  </m:e>
                  <m:sub>
                    <m:r>
                      <a:rPr xmlns:a="http://schemas.openxmlformats.org/drawingml/2006/main" sz="2250" i="1">
                        <a:solidFill>
                          <a:srgbClr val="005555"/>
                        </a:solidFill>
                        <a:latin typeface="Cambria Math" panose="02040503050406030204" pitchFamily="18" charset="0"/>
                      </a:rPr>
                      <m:t>e</m:t>
                    </m:r>
                  </m:sub>
                </m:sSub>
              </m:oMath>
            </a14:m>
            <a:r>
              <a:t> scaling… but answers to some key issues raised for DTT and DEMO may not come soon.</a:t>
            </a:r>
          </a:p>
        </p:txBody>
      </p:sp>
      <p:sp>
        <p:nvSpPr>
          <p:cNvPr id="504" name="OK… now some REAL Conclusions"/>
          <p:cNvSpPr txBox="1"/>
          <p:nvPr>
            <p:ph type="title"/>
          </p:nvPr>
        </p:nvSpPr>
        <p:spPr>
          <a:prstGeom prst="rect">
            <a:avLst/>
          </a:prstGeom>
        </p:spPr>
        <p:txBody>
          <a:bodyPr/>
          <a:lstStyle/>
          <a:p>
            <a:pPr/>
            <a:r>
              <a:t>OK… now some REAL Conclusions</a:t>
            </a:r>
          </a:p>
        </p:txBody>
      </p:sp>
      <p:sp>
        <p:nvSpPr>
          <p:cNvPr id="5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Additional slides"/>
          <p:cNvSpPr txBox="1"/>
          <p:nvPr>
            <p:ph type="body" sz="quarter" idx="1"/>
          </p:nvPr>
        </p:nvSpPr>
        <p:spPr>
          <a:xfrm>
            <a:off x="4070162" y="2963934"/>
            <a:ext cx="4644519" cy="930132"/>
          </a:xfrm>
          <a:prstGeom prst="rect">
            <a:avLst/>
          </a:prstGeom>
        </p:spPr>
        <p:txBody>
          <a:bodyPr/>
          <a:lstStyle>
            <a:lvl1pPr>
              <a:defRPr spc="88" sz="4000"/>
            </a:lvl1pPr>
          </a:lstStyle>
          <a:p>
            <a:pPr/>
            <a:r>
              <a:t>Additional slides</a:t>
            </a:r>
          </a:p>
        </p:txBody>
      </p:sp>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 Is the NT performance improvement a pedestal or core effect?…"/>
          <p:cNvSpPr txBox="1"/>
          <p:nvPr>
            <p:ph type="body" sz="half" idx="1"/>
          </p:nvPr>
        </p:nvSpPr>
        <p:spPr>
          <a:xfrm>
            <a:off x="899451" y="1293807"/>
            <a:ext cx="10801351" cy="2422966"/>
          </a:xfrm>
          <a:prstGeom prst="rect">
            <a:avLst/>
          </a:prstGeom>
        </p:spPr>
        <p:txBody>
          <a:bodyPr/>
          <a:lstStyle/>
          <a:p>
            <a:pPr lvl="3" marL="0" indent="0">
              <a:lnSpc>
                <a:spcPts val="2800"/>
              </a:lnSpc>
              <a:spcBef>
                <a:spcPts val="1800"/>
              </a:spcBef>
              <a:buSzTx/>
              <a:buNone/>
              <a:defRPr i="1" spc="0" sz="2000"/>
            </a:pPr>
            <a:r>
              <a:t>- Is the NT performance improvement a pedestal or core effect? </a:t>
            </a:r>
          </a:p>
          <a:p>
            <a:pPr>
              <a:lnSpc>
                <a:spcPts val="2800"/>
              </a:lnSpc>
              <a:spcBef>
                <a:spcPts val="1800"/>
              </a:spcBef>
              <a:defRPr i="1" spc="0" sz="2000"/>
            </a:pPr>
            <a:r>
              <a:t>- If we stay in L-mode, can the gradients be high enough to catch up on a PT H-mode? </a:t>
            </a:r>
          </a:p>
          <a:p>
            <a:pPr>
              <a:lnSpc>
                <a:spcPts val="2800"/>
              </a:lnSpc>
              <a:spcBef>
                <a:spcPts val="1800"/>
              </a:spcBef>
              <a:defRPr i="1" spc="0" sz="2000"/>
            </a:pPr>
            <a:r>
              <a:t>- Is the NT high performance in TCV and DIII-D causally related to their C wall / high Zeff?</a:t>
            </a:r>
          </a:p>
          <a:p>
            <a:pPr>
              <a:lnSpc>
                <a:spcPts val="2800"/>
              </a:lnSpc>
              <a:spcBef>
                <a:spcPts val="1800"/>
              </a:spcBef>
              <a:defRPr i="1" spc="0" sz="2000"/>
            </a:pPr>
            <a:r>
              <a:t>- …. </a:t>
            </a:r>
          </a:p>
        </p:txBody>
      </p:sp>
      <p:sp>
        <p:nvSpPr>
          <p:cNvPr id="511" name="Key questions remain unclear…"/>
          <p:cNvSpPr txBox="1"/>
          <p:nvPr>
            <p:ph type="title"/>
          </p:nvPr>
        </p:nvSpPr>
        <p:spPr>
          <a:prstGeom prst="rect">
            <a:avLst/>
          </a:prstGeom>
        </p:spPr>
        <p:txBody>
          <a:bodyPr/>
          <a:lstStyle/>
          <a:p>
            <a:pPr/>
            <a:r>
              <a:t>Key questions remain unclear…</a:t>
            </a:r>
          </a:p>
        </p:txBody>
      </p:sp>
      <p:sp>
        <p:nvSpPr>
          <p:cNvPr id="512" name="Line"/>
          <p:cNvSpPr/>
          <p:nvPr/>
        </p:nvSpPr>
        <p:spPr>
          <a:xfrm flipV="1">
            <a:off x="2214898" y="4124516"/>
            <a:ext cx="1" cy="1789746"/>
          </a:xfrm>
          <a:prstGeom prst="line">
            <a:avLst/>
          </a:prstGeom>
          <a:ln w="25400">
            <a:solidFill>
              <a:srgbClr val="000000"/>
            </a:solidFill>
            <a:tailEnd type="triangle"/>
          </a:ln>
        </p:spPr>
        <p:txBody>
          <a:bodyPr lIns="45718" tIns="45718" rIns="45718" bIns="45718"/>
          <a:lstStyle/>
          <a:p>
            <a:pPr/>
          </a:p>
        </p:txBody>
      </p:sp>
      <p:sp>
        <p:nvSpPr>
          <p:cNvPr id="513" name="Line"/>
          <p:cNvSpPr/>
          <p:nvPr/>
        </p:nvSpPr>
        <p:spPr>
          <a:xfrm>
            <a:off x="2217788" y="5917150"/>
            <a:ext cx="3339548" cy="1"/>
          </a:xfrm>
          <a:prstGeom prst="line">
            <a:avLst/>
          </a:prstGeom>
          <a:ln w="25400">
            <a:solidFill>
              <a:srgbClr val="000000"/>
            </a:solidFill>
            <a:tailEnd type="triangle"/>
          </a:ln>
        </p:spPr>
        <p:txBody>
          <a:bodyPr lIns="45718" tIns="45718" rIns="45718" bIns="45718"/>
          <a:lstStyle/>
          <a:p>
            <a:pPr/>
          </a:p>
        </p:txBody>
      </p:sp>
      <p:sp>
        <p:nvSpPr>
          <p:cNvPr id="514" name="Line"/>
          <p:cNvSpPr/>
          <p:nvPr/>
        </p:nvSpPr>
        <p:spPr>
          <a:xfrm>
            <a:off x="2303830" y="4409683"/>
            <a:ext cx="3165087" cy="1414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752" y="3680"/>
                </a:lnTo>
                <a:lnTo>
                  <a:pt x="13987" y="6363"/>
                </a:lnTo>
                <a:lnTo>
                  <a:pt x="16682" y="8393"/>
                </a:lnTo>
                <a:lnTo>
                  <a:pt x="17928" y="10536"/>
                </a:lnTo>
                <a:lnTo>
                  <a:pt x="18813" y="13217"/>
                </a:lnTo>
                <a:lnTo>
                  <a:pt x="19274" y="16105"/>
                </a:lnTo>
                <a:lnTo>
                  <a:pt x="19789" y="18668"/>
                </a:lnTo>
                <a:lnTo>
                  <a:pt x="20503" y="20616"/>
                </a:lnTo>
                <a:lnTo>
                  <a:pt x="21600" y="21600"/>
                </a:lnTo>
              </a:path>
            </a:pathLst>
          </a:custGeom>
          <a:ln w="25400">
            <a:solidFill>
              <a:srgbClr val="000000"/>
            </a:solidFill>
          </a:ln>
        </p:spPr>
        <p:txBody>
          <a:bodyPr lIns="45718" tIns="45718" rIns="45718" bIns="45718"/>
          <a:lstStyle/>
          <a:p>
            <a:pPr/>
          </a:p>
        </p:txBody>
      </p:sp>
      <p:sp>
        <p:nvSpPr>
          <p:cNvPr id="515" name="Line"/>
          <p:cNvSpPr/>
          <p:nvPr/>
        </p:nvSpPr>
        <p:spPr>
          <a:xfrm>
            <a:off x="2347085" y="4417647"/>
            <a:ext cx="3113221" cy="1406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622" y="19797"/>
                </a:lnTo>
                <a:cubicBezTo>
                  <a:pt x="19295" y="19290"/>
                  <a:pt x="18985" y="18729"/>
                  <a:pt x="18696" y="18118"/>
                </a:cubicBezTo>
                <a:cubicBezTo>
                  <a:pt x="18413" y="17520"/>
                  <a:pt x="18151" y="16876"/>
                  <a:pt x="17911" y="16192"/>
                </a:cubicBezTo>
                <a:lnTo>
                  <a:pt x="16835" y="12526"/>
                </a:lnTo>
                <a:lnTo>
                  <a:pt x="15442" y="9440"/>
                </a:lnTo>
                <a:lnTo>
                  <a:pt x="14089" y="6869"/>
                </a:lnTo>
                <a:lnTo>
                  <a:pt x="12527" y="5818"/>
                </a:lnTo>
                <a:lnTo>
                  <a:pt x="10746" y="4669"/>
                </a:lnTo>
                <a:lnTo>
                  <a:pt x="6902" y="2972"/>
                </a:lnTo>
                <a:lnTo>
                  <a:pt x="0" y="0"/>
                </a:lnTo>
              </a:path>
            </a:pathLst>
          </a:custGeom>
          <a:ln w="38100">
            <a:solidFill>
              <a:schemeClr val="accent5">
                <a:lumOff val="-9372"/>
              </a:schemeClr>
            </a:solidFill>
            <a:custDash>
              <a:ds d="200000" sp="200000"/>
            </a:custDash>
            <a:miter lim="400000"/>
          </a:ln>
        </p:spPr>
        <p:txBody>
          <a:bodyPr lIns="45718" tIns="45718" rIns="45718" bIns="45718"/>
          <a:lstStyle/>
          <a:p>
            <a:pPr/>
          </a:p>
        </p:txBody>
      </p:sp>
      <p:sp>
        <p:nvSpPr>
          <p:cNvPr id="516" name="Equation"/>
          <p:cNvSpPr txBox="1"/>
          <p:nvPr/>
        </p:nvSpPr>
        <p:spPr>
          <a:xfrm>
            <a:off x="3829009" y="5993094"/>
            <a:ext cx="192936" cy="191236"/>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p</m:t>
                      </m:r>
                    </m:sub>
                  </m:sSub>
                </m:oMath>
              </m:oMathPara>
            </a14:m>
          </a:p>
        </p:txBody>
      </p:sp>
      <p:sp>
        <p:nvSpPr>
          <p:cNvPr id="517" name="Equation"/>
          <p:cNvSpPr txBox="1"/>
          <p:nvPr/>
        </p:nvSpPr>
        <p:spPr>
          <a:xfrm>
            <a:off x="5198212" y="5993094"/>
            <a:ext cx="64695" cy="154535"/>
          </a:xfrm>
          <a:prstGeom prst="rect">
            <a:avLst/>
          </a:prstGeom>
          <a:ln w="12700">
            <a:miter lim="400000"/>
          </a:ln>
        </p:spPr>
        <p:txBody>
          <a:bodyPr wrap="none" lIns="0" tIns="0" rIns="0" bIns="0">
            <a:spAutoFit/>
          </a:bodyPr>
          <a:lstStyle/>
          <a:p>
            <a:pPr defTabSz="914400" latinLnBrk="1"/>
            <a14:m>
              <m:oMathPara>
                <m:oMathParaPr>
                  <m:jc m:val="centerGroup"/>
                </m:oMathParaPr>
                <m:oMath>
                  <m:r>
                    <a:rPr xmlns:a="http://schemas.openxmlformats.org/drawingml/2006/main" sz="1800" i="1">
                      <a:solidFill>
                        <a:srgbClr val="000000"/>
                      </a:solidFill>
                      <a:latin typeface="Cambria Math" panose="02040503050406030204" pitchFamily="18" charset="0"/>
                    </a:rPr>
                    <m:t>1</m:t>
                  </m:r>
                </m:oMath>
              </m:oMathPara>
            </a14:m>
          </a:p>
        </p:txBody>
      </p:sp>
      <p:sp>
        <p:nvSpPr>
          <p:cNvPr id="518" name="Line"/>
          <p:cNvSpPr/>
          <p:nvPr/>
        </p:nvSpPr>
        <p:spPr>
          <a:xfrm flipV="1">
            <a:off x="7918357" y="4065681"/>
            <a:ext cx="1" cy="1789746"/>
          </a:xfrm>
          <a:prstGeom prst="line">
            <a:avLst/>
          </a:prstGeom>
          <a:ln w="25400">
            <a:solidFill>
              <a:srgbClr val="000000"/>
            </a:solidFill>
            <a:tailEnd type="triangle"/>
          </a:ln>
        </p:spPr>
        <p:txBody>
          <a:bodyPr lIns="45718" tIns="45718" rIns="45718" bIns="45718"/>
          <a:lstStyle/>
          <a:p>
            <a:pPr/>
          </a:p>
        </p:txBody>
      </p:sp>
      <p:sp>
        <p:nvSpPr>
          <p:cNvPr id="519" name="Line"/>
          <p:cNvSpPr/>
          <p:nvPr/>
        </p:nvSpPr>
        <p:spPr>
          <a:xfrm>
            <a:off x="7921247" y="5858316"/>
            <a:ext cx="3339549" cy="1"/>
          </a:xfrm>
          <a:prstGeom prst="line">
            <a:avLst/>
          </a:prstGeom>
          <a:ln w="25400">
            <a:solidFill>
              <a:srgbClr val="000000"/>
            </a:solidFill>
            <a:tailEnd type="triangle"/>
          </a:ln>
        </p:spPr>
        <p:txBody>
          <a:bodyPr lIns="45718" tIns="45718" rIns="45718" bIns="45718"/>
          <a:lstStyle/>
          <a:p>
            <a:pPr/>
          </a:p>
        </p:txBody>
      </p:sp>
      <p:sp>
        <p:nvSpPr>
          <p:cNvPr id="520" name="Line"/>
          <p:cNvSpPr/>
          <p:nvPr/>
        </p:nvSpPr>
        <p:spPr>
          <a:xfrm>
            <a:off x="8007290" y="4350848"/>
            <a:ext cx="3165087" cy="1414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752" y="3680"/>
                </a:lnTo>
                <a:lnTo>
                  <a:pt x="13987" y="6363"/>
                </a:lnTo>
                <a:lnTo>
                  <a:pt x="16682" y="8393"/>
                </a:lnTo>
                <a:lnTo>
                  <a:pt x="17928" y="10536"/>
                </a:lnTo>
                <a:lnTo>
                  <a:pt x="18813" y="13217"/>
                </a:lnTo>
                <a:lnTo>
                  <a:pt x="19274" y="16105"/>
                </a:lnTo>
                <a:lnTo>
                  <a:pt x="19789" y="18668"/>
                </a:lnTo>
                <a:lnTo>
                  <a:pt x="20503" y="20616"/>
                </a:lnTo>
                <a:lnTo>
                  <a:pt x="21600" y="21600"/>
                </a:lnTo>
              </a:path>
            </a:pathLst>
          </a:custGeom>
          <a:ln w="25400">
            <a:solidFill>
              <a:srgbClr val="000000"/>
            </a:solidFill>
          </a:ln>
        </p:spPr>
        <p:txBody>
          <a:bodyPr lIns="45718" tIns="45718" rIns="45718" bIns="45718"/>
          <a:lstStyle/>
          <a:p>
            <a:pPr/>
          </a:p>
        </p:txBody>
      </p:sp>
      <p:sp>
        <p:nvSpPr>
          <p:cNvPr id="521" name="Line"/>
          <p:cNvSpPr/>
          <p:nvPr/>
        </p:nvSpPr>
        <p:spPr>
          <a:xfrm>
            <a:off x="8043019" y="4355347"/>
            <a:ext cx="3120747" cy="1409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9685" y="19675"/>
                </a:lnTo>
                <a:cubicBezTo>
                  <a:pt x="19366" y="19133"/>
                  <a:pt x="19039" y="18616"/>
                  <a:pt x="18703" y="18126"/>
                </a:cubicBezTo>
                <a:cubicBezTo>
                  <a:pt x="18372" y="17643"/>
                  <a:pt x="18033" y="17186"/>
                  <a:pt x="17688" y="16756"/>
                </a:cubicBezTo>
                <a:lnTo>
                  <a:pt x="16372" y="14515"/>
                </a:lnTo>
                <a:lnTo>
                  <a:pt x="14876" y="11890"/>
                </a:lnTo>
                <a:lnTo>
                  <a:pt x="12330" y="7912"/>
                </a:lnTo>
                <a:lnTo>
                  <a:pt x="10423" y="6441"/>
                </a:lnTo>
                <a:lnTo>
                  <a:pt x="8674" y="4914"/>
                </a:lnTo>
                <a:lnTo>
                  <a:pt x="6756" y="3373"/>
                </a:lnTo>
                <a:lnTo>
                  <a:pt x="0" y="0"/>
                </a:lnTo>
              </a:path>
            </a:pathLst>
          </a:custGeom>
          <a:ln w="38100">
            <a:solidFill>
              <a:schemeClr val="accent4">
                <a:lumOff val="-9176"/>
              </a:schemeClr>
            </a:solidFill>
            <a:custDash>
              <a:ds d="200000" sp="200000"/>
            </a:custDash>
            <a:miter lim="400000"/>
          </a:ln>
        </p:spPr>
        <p:txBody>
          <a:bodyPr lIns="45718" tIns="45718" rIns="45718" bIns="45718"/>
          <a:lstStyle/>
          <a:p>
            <a:pPr/>
          </a:p>
        </p:txBody>
      </p:sp>
      <p:sp>
        <p:nvSpPr>
          <p:cNvPr id="522" name="Equation"/>
          <p:cNvSpPr txBox="1"/>
          <p:nvPr/>
        </p:nvSpPr>
        <p:spPr>
          <a:xfrm>
            <a:off x="9532469" y="5934260"/>
            <a:ext cx="192936" cy="191236"/>
          </a:xfrm>
          <a:prstGeom prst="rect">
            <a:avLst/>
          </a:prstGeom>
          <a:ln w="12700">
            <a:miter lim="400000"/>
          </a:ln>
        </p:spPr>
        <p:txBody>
          <a:bodyPr wrap="none" lIns="0" tIns="0" rIns="0" bIns="0">
            <a:spAutoFit/>
          </a:bodyPr>
          <a:lstStyle/>
          <a:p>
            <a:pPr defTabSz="914400" latinLnBrk="1"/>
            <a14:m>
              <m:oMathPara>
                <m:oMathParaPr>
                  <m:jc m:val="centerGroup"/>
                </m:oMathParaPr>
                <m:oMath>
                  <m:sSub>
                    <m:e>
                      <m:r>
                        <a:rPr xmlns:a="http://schemas.openxmlformats.org/drawingml/2006/main" sz="1800" i="1">
                          <a:solidFill>
                            <a:srgbClr val="000000"/>
                          </a:solidFill>
                          <a:latin typeface="Cambria Math" panose="02040503050406030204" pitchFamily="18" charset="0"/>
                        </a:rPr>
                        <m:t>ρ</m:t>
                      </m:r>
                    </m:e>
                    <m:sub>
                      <m:r>
                        <a:rPr xmlns:a="http://schemas.openxmlformats.org/drawingml/2006/main" sz="1800" i="1">
                          <a:solidFill>
                            <a:srgbClr val="000000"/>
                          </a:solidFill>
                          <a:latin typeface="Cambria Math" panose="02040503050406030204" pitchFamily="18" charset="0"/>
                        </a:rPr>
                        <m:t>p</m:t>
                      </m:r>
                    </m:sub>
                  </m:sSub>
                </m:oMath>
              </m:oMathPara>
            </a14:m>
          </a:p>
        </p:txBody>
      </p:sp>
      <p:sp>
        <p:nvSpPr>
          <p:cNvPr id="523" name="Equation"/>
          <p:cNvSpPr txBox="1"/>
          <p:nvPr/>
        </p:nvSpPr>
        <p:spPr>
          <a:xfrm>
            <a:off x="10901671" y="5934260"/>
            <a:ext cx="64695" cy="154534"/>
          </a:xfrm>
          <a:prstGeom prst="rect">
            <a:avLst/>
          </a:prstGeom>
          <a:ln w="12700">
            <a:miter lim="400000"/>
          </a:ln>
        </p:spPr>
        <p:txBody>
          <a:bodyPr wrap="none" lIns="0" tIns="0" rIns="0" bIns="0">
            <a:spAutoFit/>
          </a:bodyPr>
          <a:lstStyle/>
          <a:p>
            <a:pPr defTabSz="914400" latinLnBrk="1"/>
            <a14:m>
              <m:oMathPara>
                <m:oMathParaPr>
                  <m:jc m:val="centerGroup"/>
                </m:oMathParaPr>
                <m:oMath>
                  <m:r>
                    <a:rPr xmlns:a="http://schemas.openxmlformats.org/drawingml/2006/main" sz="1800" i="1">
                      <a:solidFill>
                        <a:srgbClr val="000000"/>
                      </a:solidFill>
                      <a:latin typeface="Cambria Math" panose="02040503050406030204" pitchFamily="18" charset="0"/>
                    </a:rPr>
                    <m:t>1</m:t>
                  </m:r>
                </m:oMath>
              </m:oMathPara>
            </a14:m>
          </a:p>
        </p:txBody>
      </p:sp>
      <p:sp>
        <p:nvSpPr>
          <p:cNvPr id="524" name="PT"/>
          <p:cNvSpPr txBox="1"/>
          <p:nvPr/>
        </p:nvSpPr>
        <p:spPr>
          <a:xfrm>
            <a:off x="4854878" y="4763530"/>
            <a:ext cx="241189"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PT</a:t>
            </a:r>
          </a:p>
        </p:txBody>
      </p:sp>
      <p:sp>
        <p:nvSpPr>
          <p:cNvPr id="525" name="NT"/>
          <p:cNvSpPr txBox="1"/>
          <p:nvPr/>
        </p:nvSpPr>
        <p:spPr>
          <a:xfrm>
            <a:off x="4478130" y="5350244"/>
            <a:ext cx="271662"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5">
                    <a:lumOff val="-9372"/>
                  </a:schemeClr>
                </a:solidFill>
              </a:defRPr>
            </a:lvl1pPr>
          </a:lstStyle>
          <a:p>
            <a:pPr/>
            <a:r>
              <a:t>NT</a:t>
            </a:r>
          </a:p>
        </p:txBody>
      </p:sp>
      <p:sp>
        <p:nvSpPr>
          <p:cNvPr id="526" name="NT"/>
          <p:cNvSpPr txBox="1"/>
          <p:nvPr/>
        </p:nvSpPr>
        <p:spPr>
          <a:xfrm>
            <a:off x="9655409" y="4957252"/>
            <a:ext cx="271662" cy="2416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4">
                    <a:lumOff val="-9176"/>
                  </a:schemeClr>
                </a:solidFill>
              </a:defRPr>
            </a:lvl1pPr>
          </a:lstStyle>
          <a:p>
            <a:pPr/>
            <a:r>
              <a:t>NT</a:t>
            </a:r>
          </a:p>
        </p:txBody>
      </p:sp>
      <p:sp>
        <p:nvSpPr>
          <p:cNvPr id="527" name="PT"/>
          <p:cNvSpPr txBox="1"/>
          <p:nvPr/>
        </p:nvSpPr>
        <p:spPr>
          <a:xfrm>
            <a:off x="10584548" y="4704348"/>
            <a:ext cx="241189"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PT</a:t>
            </a:r>
          </a:p>
        </p:txBody>
      </p:sp>
      <p:sp>
        <p:nvSpPr>
          <p:cNvPr id="528" name="Is it a matter of BCs or is core transport really different?"/>
          <p:cNvSpPr txBox="1"/>
          <p:nvPr/>
        </p:nvSpPr>
        <p:spPr>
          <a:xfrm>
            <a:off x="3224604" y="3608296"/>
            <a:ext cx="6013320" cy="2713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lvl1pPr>
          </a:lstStyle>
          <a:p>
            <a:pPr/>
            <a:r>
              <a:t>Is it a matter of BCs or is core transport really different?</a:t>
            </a:r>
          </a:p>
        </p:txBody>
      </p:sp>
      <p:sp>
        <p:nvSpPr>
          <p:cNvPr id="529" name="Slide Number"/>
          <p:cNvSpPr txBox="1"/>
          <p:nvPr>
            <p:ph type="sldNum" sz="quarter" idx="2"/>
          </p:nvPr>
        </p:nvSpPr>
        <p:spPr>
          <a:xfrm>
            <a:off x="11369674" y="6520499"/>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NT armored campaign relies on new (temporary) carbon tiles to protect HFS wall damage…"/>
          <p:cNvSpPr txBox="1"/>
          <p:nvPr>
            <p:ph type="body" sz="half" idx="1"/>
          </p:nvPr>
        </p:nvSpPr>
        <p:spPr>
          <a:xfrm>
            <a:off x="646532" y="1426748"/>
            <a:ext cx="5860707" cy="4772026"/>
          </a:xfrm>
          <a:prstGeom prst="rect">
            <a:avLst/>
          </a:prstGeom>
        </p:spPr>
        <p:txBody>
          <a:bodyPr/>
          <a:lstStyle/>
          <a:p>
            <a:pPr/>
            <a:r>
              <a:t>NT armored campaign relies on new (temporary) carbon tiles to protect HFS wall damage</a:t>
            </a:r>
          </a:p>
          <a:p>
            <a:pPr/>
          </a:p>
          <a:p>
            <a:pPr/>
            <a:r>
              <a:t>- several diagnostic views blocked</a:t>
            </a:r>
          </a:p>
          <a:p>
            <a:pPr/>
          </a:p>
          <a:p>
            <a:pPr/>
            <a:r>
              <a:t>- project lasting ~3 weeks</a:t>
            </a:r>
          </a:p>
        </p:txBody>
      </p:sp>
      <p:sp>
        <p:nvSpPr>
          <p:cNvPr id="532" name="DIII-D is about to embark on its NT armored campaign"/>
          <p:cNvSpPr txBox="1"/>
          <p:nvPr>
            <p:ph type="title"/>
          </p:nvPr>
        </p:nvSpPr>
        <p:spPr>
          <a:prstGeom prst="rect">
            <a:avLst/>
          </a:prstGeom>
        </p:spPr>
        <p:txBody>
          <a:bodyPr/>
          <a:lstStyle/>
          <a:p>
            <a:pPr/>
            <a:r>
              <a:t>DIII-D is about to embark on its NT armored campaign</a:t>
            </a:r>
          </a:p>
        </p:txBody>
      </p:sp>
      <p:pic>
        <p:nvPicPr>
          <p:cNvPr id="533" name="Picture 6" descr="Picture 6"/>
          <p:cNvPicPr>
            <a:picLocks noChangeAspect="1"/>
          </p:cNvPicPr>
          <p:nvPr/>
        </p:nvPicPr>
        <p:blipFill>
          <a:blip r:embed="rId2">
            <a:extLst/>
          </a:blip>
          <a:srcRect l="0" t="40548" r="0" b="0"/>
          <a:stretch>
            <a:fillRect/>
          </a:stretch>
        </p:blipFill>
        <p:spPr>
          <a:xfrm>
            <a:off x="6767671" y="1069699"/>
            <a:ext cx="2656030" cy="2571307"/>
          </a:xfrm>
          <a:prstGeom prst="rect">
            <a:avLst/>
          </a:prstGeom>
          <a:ln w="12700">
            <a:miter lim="400000"/>
          </a:ln>
        </p:spPr>
      </p:pic>
      <p:pic>
        <p:nvPicPr>
          <p:cNvPr id="534" name="Picture 4" descr="Picture 4"/>
          <p:cNvPicPr>
            <a:picLocks noChangeAspect="1"/>
          </p:cNvPicPr>
          <p:nvPr/>
        </p:nvPicPr>
        <p:blipFill>
          <a:blip r:embed="rId3">
            <a:extLst/>
          </a:blip>
          <a:srcRect l="0" t="40548" r="0" b="0"/>
          <a:stretch>
            <a:fillRect/>
          </a:stretch>
        </p:blipFill>
        <p:spPr>
          <a:xfrm>
            <a:off x="9330042" y="1069699"/>
            <a:ext cx="2607589" cy="2571350"/>
          </a:xfrm>
          <a:prstGeom prst="rect">
            <a:avLst/>
          </a:prstGeom>
          <a:ln w="12700">
            <a:miter lim="400000"/>
          </a:ln>
        </p:spPr>
      </p:pic>
      <p:pic>
        <p:nvPicPr>
          <p:cNvPr id="535" name="Picture 3" descr="Picture 3"/>
          <p:cNvPicPr>
            <a:picLocks noChangeAspect="1"/>
          </p:cNvPicPr>
          <p:nvPr/>
        </p:nvPicPr>
        <p:blipFill>
          <a:blip r:embed="rId4">
            <a:extLst/>
          </a:blip>
          <a:stretch>
            <a:fillRect/>
          </a:stretch>
        </p:blipFill>
        <p:spPr>
          <a:xfrm>
            <a:off x="8962342" y="3707253"/>
            <a:ext cx="2682455" cy="2339220"/>
          </a:xfrm>
          <a:prstGeom prst="rect">
            <a:avLst/>
          </a:prstGeom>
          <a:ln w="12700">
            <a:miter lim="400000"/>
          </a:ln>
        </p:spPr>
      </p:pic>
      <p:sp>
        <p:nvSpPr>
          <p:cNvPr id="536" name="Courtesy T. Looby, ORNL"/>
          <p:cNvSpPr txBox="1"/>
          <p:nvPr/>
        </p:nvSpPr>
        <p:spPr>
          <a:xfrm>
            <a:off x="8962342" y="6089360"/>
            <a:ext cx="2682455"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T. Looby, ORNL</a:t>
            </a:r>
          </a:p>
        </p:txBody>
      </p:sp>
      <p:pic>
        <p:nvPicPr>
          <p:cNvPr id="537" name="Picture 13" descr="Picture 13"/>
          <p:cNvPicPr>
            <a:picLocks noChangeAspect="1"/>
          </p:cNvPicPr>
          <p:nvPr/>
        </p:nvPicPr>
        <p:blipFill>
          <a:blip r:embed="rId5">
            <a:extLst/>
          </a:blip>
          <a:stretch>
            <a:fillRect/>
          </a:stretch>
        </p:blipFill>
        <p:spPr>
          <a:xfrm>
            <a:off x="4555166" y="3638417"/>
            <a:ext cx="3666858" cy="2476892"/>
          </a:xfrm>
          <a:prstGeom prst="rect">
            <a:avLst/>
          </a:prstGeom>
          <a:ln w="12700">
            <a:miter lim="400000"/>
          </a:ln>
        </p:spPr>
      </p:pic>
      <p:sp>
        <p:nvSpPr>
          <p:cNvPr id="538" name="Courtesy C. Crowe, GA"/>
          <p:cNvSpPr txBox="1"/>
          <p:nvPr/>
        </p:nvSpPr>
        <p:spPr>
          <a:xfrm>
            <a:off x="5097764" y="6111921"/>
            <a:ext cx="2581661"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defRPr b="1" i="1">
                <a:latin typeface="Century Gothic"/>
                <a:ea typeface="Century Gothic"/>
                <a:cs typeface="Century Gothic"/>
                <a:sym typeface="Century Gothic"/>
              </a:defRPr>
            </a:lvl1pPr>
          </a:lstStyle>
          <a:p>
            <a:pPr/>
            <a:r>
              <a:t>Courtesy C. Crowe, GA</a:t>
            </a:r>
          </a:p>
        </p:txBody>
      </p:sp>
      <p:sp>
        <p:nvSpPr>
          <p:cNvPr id="5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0" name="Picture 8" descr="Picture 8"/>
          <p:cNvPicPr>
            <a:picLocks noChangeAspect="1"/>
          </p:cNvPicPr>
          <p:nvPr/>
        </p:nvPicPr>
        <p:blipFill>
          <a:blip r:embed="rId6">
            <a:extLst/>
          </a:blip>
          <a:stretch>
            <a:fillRect/>
          </a:stretch>
        </p:blipFill>
        <p:spPr>
          <a:xfrm>
            <a:off x="10325127" y="1096217"/>
            <a:ext cx="908051" cy="5143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LFS connection lengths are smaller at NT, likely impacting SOL impurity transport, turbulence, pedestal stability, …"/>
          <p:cNvSpPr txBox="1"/>
          <p:nvPr>
            <p:ph type="title"/>
          </p:nvPr>
        </p:nvSpPr>
        <p:spPr>
          <a:prstGeom prst="rect">
            <a:avLst/>
          </a:prstGeom>
        </p:spPr>
        <p:txBody>
          <a:bodyPr/>
          <a:lstStyle/>
          <a:p>
            <a:pPr/>
            <a:r>
              <a:t>LFS connection lengths are smaller at NT, likely impacting SOL impurity transport, turbulence, pedestal stability, …</a:t>
            </a:r>
          </a:p>
        </p:txBody>
      </p:sp>
      <p:pic>
        <p:nvPicPr>
          <p:cNvPr id="543" name="Lc_40879_NT.pdf" descr="Lc_40879_NT.pdf"/>
          <p:cNvPicPr>
            <a:picLocks noChangeAspect="1"/>
          </p:cNvPicPr>
          <p:nvPr/>
        </p:nvPicPr>
        <p:blipFill>
          <a:blip r:embed="rId2">
            <a:extLst/>
          </a:blip>
          <a:stretch>
            <a:fillRect/>
          </a:stretch>
        </p:blipFill>
        <p:spPr>
          <a:xfrm>
            <a:off x="8645100" y="1897507"/>
            <a:ext cx="3781038" cy="3568354"/>
          </a:xfrm>
          <a:prstGeom prst="rect">
            <a:avLst/>
          </a:prstGeom>
          <a:ln w="12700">
            <a:miter lim="400000"/>
          </a:ln>
        </p:spPr>
      </p:pic>
      <p:pic>
        <p:nvPicPr>
          <p:cNvPr id="544" name="Lc_41149_PT.pdf" descr="Lc_41149_PT.pdf"/>
          <p:cNvPicPr>
            <a:picLocks noChangeAspect="1"/>
          </p:cNvPicPr>
          <p:nvPr/>
        </p:nvPicPr>
        <p:blipFill>
          <a:blip r:embed="rId3">
            <a:extLst/>
          </a:blip>
          <a:stretch>
            <a:fillRect/>
          </a:stretch>
        </p:blipFill>
        <p:spPr>
          <a:xfrm>
            <a:off x="5409841" y="1958628"/>
            <a:ext cx="3651509" cy="3446112"/>
          </a:xfrm>
          <a:prstGeom prst="rect">
            <a:avLst/>
          </a:prstGeom>
          <a:ln w="12700">
            <a:miter lim="400000"/>
          </a:ln>
        </p:spPr>
      </p:pic>
      <p:pic>
        <p:nvPicPr>
          <p:cNvPr id="545" name="Lc_NT_vs_PT_comparison.pdf" descr="Lc_NT_vs_PT_comparison.pdf"/>
          <p:cNvPicPr>
            <a:picLocks noChangeAspect="1"/>
          </p:cNvPicPr>
          <p:nvPr/>
        </p:nvPicPr>
        <p:blipFill>
          <a:blip r:embed="rId4">
            <a:extLst/>
          </a:blip>
          <a:stretch>
            <a:fillRect/>
          </a:stretch>
        </p:blipFill>
        <p:spPr>
          <a:xfrm>
            <a:off x="87718" y="1888581"/>
            <a:ext cx="5364394" cy="4023296"/>
          </a:xfrm>
          <a:prstGeom prst="rect">
            <a:avLst/>
          </a:prstGeom>
          <a:ln w="12700">
            <a:miter lim="400000"/>
          </a:ln>
        </p:spPr>
      </p:pic>
      <p:sp>
        <p:nvSpPr>
          <p:cNvPr id="546" name="NT"/>
          <p:cNvSpPr txBox="1"/>
          <p:nvPr/>
        </p:nvSpPr>
        <p:spPr>
          <a:xfrm>
            <a:off x="3100039" y="4729273"/>
            <a:ext cx="372369" cy="3236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500">
                <a:solidFill>
                  <a:srgbClr val="EF8737"/>
                </a:solidFill>
              </a:defRPr>
            </a:lvl1pPr>
          </a:lstStyle>
          <a:p>
            <a:pPr/>
            <a:r>
              <a:t>NT</a:t>
            </a:r>
          </a:p>
        </p:txBody>
      </p:sp>
      <p:sp>
        <p:nvSpPr>
          <p:cNvPr id="547" name="PT"/>
          <p:cNvSpPr txBox="1"/>
          <p:nvPr/>
        </p:nvSpPr>
        <p:spPr>
          <a:xfrm>
            <a:off x="3171850" y="4060097"/>
            <a:ext cx="330046" cy="3236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500">
                <a:solidFill>
                  <a:schemeClr val="accent4">
                    <a:lumOff val="-9176"/>
                  </a:schemeClr>
                </a:solidFill>
              </a:defRPr>
            </a:lvl1pPr>
          </a:lstStyle>
          <a:p>
            <a:pPr/>
            <a:r>
              <a:t>PT</a:t>
            </a:r>
          </a:p>
        </p:txBody>
      </p:sp>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A. Kallenbach pointed out that NT discharges at AUG typically have extremely low pressure in the upper part of the vessel…"/>
          <p:cNvSpPr txBox="1"/>
          <p:nvPr>
            <p:ph type="body" sz="quarter" idx="1"/>
          </p:nvPr>
        </p:nvSpPr>
        <p:spPr>
          <a:xfrm>
            <a:off x="695326" y="1609725"/>
            <a:ext cx="10801351" cy="1372780"/>
          </a:xfrm>
          <a:prstGeom prst="rect">
            <a:avLst/>
          </a:prstGeom>
        </p:spPr>
        <p:txBody>
          <a:bodyPr/>
          <a:lstStyle/>
          <a:p>
            <a:pPr marL="342899" indent="-342899">
              <a:lnSpc>
                <a:spcPct val="100000"/>
              </a:lnSpc>
              <a:spcBef>
                <a:spcPts val="400"/>
              </a:spcBef>
              <a:buSzPct val="100000"/>
              <a:buChar char="▪"/>
              <a:defRPr b="0" spc="0" sz="2000">
                <a:solidFill>
                  <a:srgbClr val="000000"/>
                </a:solidFill>
              </a:defRPr>
            </a:pPr>
            <a:r>
              <a:t>A. Kallenbach pointed out that NT discharges at AUG typically have extremely low pressure in the upper part of the vessel</a:t>
            </a:r>
            <a:endParaRPr sz="1800"/>
          </a:p>
          <a:p>
            <a:pPr lvl="1" marL="742950" indent="-285750">
              <a:lnSpc>
                <a:spcPct val="100000"/>
              </a:lnSpc>
              <a:spcBef>
                <a:spcPts val="400"/>
              </a:spcBef>
              <a:buSzPct val="100000"/>
              <a:buChar char="▪"/>
              <a:defRPr b="0" spc="0" sz="1700">
                <a:solidFill>
                  <a:srgbClr val="000000"/>
                </a:solidFill>
              </a:defRPr>
            </a:pPr>
            <a:r>
              <a:t>Pressures of </a:t>
            </a:r>
            <a14:m>
              <m:oMath>
                <m:sSup>
                  <m:e>
                    <m:r>
                      <a:rPr xmlns:a="http://schemas.openxmlformats.org/drawingml/2006/main" sz="2200" i="1">
                        <a:solidFill>
                          <a:srgbClr val="000000"/>
                        </a:solidFill>
                        <a:latin typeface="Cambria Math" panose="02040503050406030204" pitchFamily="18" charset="0"/>
                      </a:rPr>
                      <m:t>10</m:t>
                    </m:r>
                  </m:e>
                  <m:sup>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8</m:t>
                    </m:r>
                  </m:sup>
                </m:sSup>
              </m:oMath>
            </a14:m>
            <a:r>
              <a:t> mbar, basically vacuum… Never observed at </a:t>
            </a:r>
            <a14:m>
              <m:oMath>
                <m:r>
                  <a:rPr xmlns:a="http://schemas.openxmlformats.org/drawingml/2006/main" sz="2050" i="1">
                    <a:solidFill>
                      <a:srgbClr val="000000"/>
                    </a:solidFill>
                    <a:latin typeface="Cambria Math" panose="02040503050406030204" pitchFamily="18" charset="0"/>
                  </a:rPr>
                  <m:t>𝛿</m:t>
                </m:r>
                <m:r>
                  <a:rPr xmlns:a="http://schemas.openxmlformats.org/drawingml/2006/main" sz="2050" i="1">
                    <a:solidFill>
                      <a:srgbClr val="000000"/>
                    </a:solidFill>
                    <a:latin typeface="Cambria Math" panose="02040503050406030204" pitchFamily="18" charset="0"/>
                  </a:rPr>
                  <m:t>&gt;</m:t>
                </m:r>
                <m:r>
                  <a:rPr xmlns:a="http://schemas.openxmlformats.org/drawingml/2006/main" sz="2050" i="1">
                    <a:solidFill>
                      <a:srgbClr val="000000"/>
                    </a:solidFill>
                    <a:latin typeface="Cambria Math" panose="02040503050406030204" pitchFamily="18" charset="0"/>
                  </a:rPr>
                  <m:t>0</m:t>
                </m:r>
              </m:oMath>
            </a14:m>
          </a:p>
        </p:txBody>
      </p:sp>
      <p:sp>
        <p:nvSpPr>
          <p:cNvPr id="551" name="Neutral plugging in the upper vessel"/>
          <p:cNvSpPr txBox="1"/>
          <p:nvPr>
            <p:ph type="title"/>
          </p:nvPr>
        </p:nvSpPr>
        <p:spPr>
          <a:prstGeom prst="rect">
            <a:avLst/>
          </a:prstGeom>
        </p:spPr>
        <p:txBody>
          <a:bodyPr/>
          <a:lstStyle/>
          <a:p>
            <a:pPr/>
            <a:r>
              <a:t>Neutral plugging in the upper vessel</a:t>
            </a:r>
          </a:p>
        </p:txBody>
      </p:sp>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3" name="Picture 3" descr="Picture 3"/>
          <p:cNvPicPr>
            <a:picLocks noChangeAspect="1"/>
          </p:cNvPicPr>
          <p:nvPr/>
        </p:nvPicPr>
        <p:blipFill>
          <a:blip r:embed="rId2">
            <a:extLst/>
          </a:blip>
          <a:stretch>
            <a:fillRect/>
          </a:stretch>
        </p:blipFill>
        <p:spPr>
          <a:xfrm>
            <a:off x="7074238" y="3096680"/>
            <a:ext cx="4198988" cy="2866717"/>
          </a:xfrm>
          <a:prstGeom prst="rect">
            <a:avLst/>
          </a:prstGeom>
          <a:ln w="12700">
            <a:miter lim="400000"/>
          </a:ln>
        </p:spPr>
      </p:pic>
      <p:sp>
        <p:nvSpPr>
          <p:cNvPr id="554" name="Straight Arrow Connector 5"/>
          <p:cNvSpPr/>
          <p:nvPr/>
        </p:nvSpPr>
        <p:spPr>
          <a:xfrm>
            <a:off x="9738535" y="4392824"/>
            <a:ext cx="1" cy="720081"/>
          </a:xfrm>
          <a:prstGeom prst="line">
            <a:avLst/>
          </a:prstGeom>
          <a:ln w="38100">
            <a:solidFill>
              <a:srgbClr val="FF0000"/>
            </a:solidFill>
            <a:headEnd type="triangle"/>
            <a:tailEnd type="triangle"/>
          </a:ln>
        </p:spPr>
        <p:txBody>
          <a:bodyPr lIns="45719" rIns="45719"/>
          <a:lstStyle/>
          <a:p>
            <a:pPr defTabSz="914400"/>
          </a:p>
        </p:txBody>
      </p:sp>
      <p:sp>
        <p:nvSpPr>
          <p:cNvPr id="555" name="TextBox 8"/>
          <p:cNvSpPr txBox="1"/>
          <p:nvPr/>
        </p:nvSpPr>
        <p:spPr>
          <a:xfrm>
            <a:off x="9928270" y="4752864"/>
            <a:ext cx="556633"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stStyle>
          <a:p>
            <a:pPr/>
            <a:r>
              <a:t>top</a:t>
            </a:r>
          </a:p>
        </p:txBody>
      </p:sp>
      <p:sp>
        <p:nvSpPr>
          <p:cNvPr id="556" name="TextBox 9"/>
          <p:cNvSpPr txBox="1"/>
          <p:nvPr/>
        </p:nvSpPr>
        <p:spPr>
          <a:xfrm>
            <a:off x="8560118" y="4248808"/>
            <a:ext cx="1132697"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a:solidFill>
                  <a:srgbClr val="003399"/>
                </a:solidFill>
              </a:defRPr>
            </a:lvl1pPr>
          </a:lstStyle>
          <a:p>
            <a:pPr/>
            <a:r>
              <a:t>midplane</a:t>
            </a:r>
          </a:p>
        </p:txBody>
      </p:sp>
      <p:sp>
        <p:nvSpPr>
          <p:cNvPr id="557" name="TextBox 10"/>
          <p:cNvSpPr txBox="1"/>
          <p:nvPr/>
        </p:nvSpPr>
        <p:spPr>
          <a:xfrm>
            <a:off x="8560118" y="3672744"/>
            <a:ext cx="98868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a:solidFill>
                  <a:srgbClr val="FF0000"/>
                </a:solidFill>
              </a:defRPr>
            </a:lvl1pPr>
          </a:lstStyle>
          <a:p>
            <a:pPr/>
            <a:r>
              <a:t>bottom</a:t>
            </a:r>
          </a:p>
        </p:txBody>
      </p:sp>
      <p:sp>
        <p:nvSpPr>
          <p:cNvPr id="558" name="Effect likely relates to suppressed recycling…"/>
          <p:cNvSpPr txBox="1"/>
          <p:nvPr/>
        </p:nvSpPr>
        <p:spPr>
          <a:xfrm>
            <a:off x="684895" y="3663132"/>
            <a:ext cx="6010674" cy="24288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85750" indent="-285750" defTabSz="914400">
              <a:buSzPct val="100000"/>
              <a:buChar char="▪"/>
              <a:defRPr sz="2000"/>
            </a:pPr>
            <a:r>
              <a:t>Effect likely relates to suppressed recycling</a:t>
            </a:r>
          </a:p>
          <a:p>
            <a:pPr marL="285750" indent="-285750" defTabSz="914400">
              <a:buSzPct val="100000"/>
              <a:buChar char="▪"/>
              <a:defRPr sz="2000"/>
            </a:pPr>
          </a:p>
          <a:p>
            <a:pPr lvl="1" marL="742950" indent="-285750" defTabSz="914400">
              <a:buSzPct val="100000"/>
              <a:buChar char="▪"/>
              <a:defRPr sz="1700"/>
            </a:pPr>
            <a:r>
              <a:t>Upper SOL must be thin</a:t>
            </a:r>
          </a:p>
          <a:p>
            <a:pPr lvl="1" marL="742950" indent="-285750" defTabSz="914400">
              <a:buSzPct val="100000"/>
              <a:buChar char="▪"/>
              <a:defRPr sz="1700"/>
            </a:pPr>
          </a:p>
          <a:p>
            <a:pPr lvl="1" marL="742950" indent="-285750" defTabSz="914400">
              <a:buSzPct val="100000"/>
              <a:buChar char="▪"/>
              <a:defRPr sz="1700"/>
            </a:pPr>
            <a:r>
              <a:t>neutrals cannot reach upper vessel through midplane</a:t>
            </a:r>
          </a:p>
          <a:p>
            <a:pPr lvl="1" marL="742950" indent="-285750" defTabSz="914400">
              <a:buSzPct val="100000"/>
              <a:buChar char="▪"/>
              <a:defRPr sz="1700"/>
            </a:pPr>
          </a:p>
          <a:p>
            <a:pPr lvl="1" marL="742950" indent="-285750" defTabSz="914400">
              <a:buSzPct val="100000"/>
              <a:buChar char="▪"/>
              <a:defRPr sz="1700"/>
            </a:pPr>
            <a:r>
              <a:t>Han et al. (NF 2021)</a:t>
            </a:r>
            <a:r>
              <a:t> reported reduced turbulence in the TCV SOL based on GPI. Connected?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On both TCV and AUG, application of a gas puff (either at the midplane or in the divertor) could not efficiently fuel the core…"/>
          <p:cNvSpPr txBox="1"/>
          <p:nvPr>
            <p:ph type="body" idx="1"/>
          </p:nvPr>
        </p:nvSpPr>
        <p:spPr>
          <a:prstGeom prst="rect">
            <a:avLst/>
          </a:prstGeom>
        </p:spPr>
        <p:txBody>
          <a:bodyPr/>
          <a:lstStyle/>
          <a:p>
            <a:pPr lvl="2"/>
            <a:r>
              <a:t>On both TCV and AUG, application of a gas puff (either at the midplane or in the divertor) could not efficiently fuel the core</a:t>
            </a:r>
          </a:p>
          <a:p>
            <a:pPr lvl="4"/>
            <a:r>
              <a:t>Possible correlation with application of ECH (not understood)</a:t>
            </a:r>
          </a:p>
          <a:p>
            <a:pPr lvl="4"/>
            <a:r>
              <a:t>Likely creation of a strong HFS high-density front</a:t>
            </a:r>
          </a:p>
        </p:txBody>
      </p:sp>
      <p:sp>
        <p:nvSpPr>
          <p:cNvPr id="561" name="Attempts at detachment via gas fueling meet particle barrier"/>
          <p:cNvSpPr txBox="1"/>
          <p:nvPr>
            <p:ph type="title"/>
          </p:nvPr>
        </p:nvSpPr>
        <p:spPr>
          <a:prstGeom prst="rect">
            <a:avLst/>
          </a:prstGeom>
        </p:spPr>
        <p:txBody>
          <a:bodyPr/>
          <a:lstStyle/>
          <a:p>
            <a:pPr/>
            <a:r>
              <a:t>Attempts at detachment via gas fueling meet particle barrier</a:t>
            </a:r>
          </a:p>
        </p:txBody>
      </p:sp>
      <p:sp>
        <p:nvSpPr>
          <p:cNvPr id="5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Rectangle 7"/>
          <p:cNvSpPr txBox="1"/>
          <p:nvPr/>
        </p:nvSpPr>
        <p:spPr>
          <a:xfrm>
            <a:off x="1120360" y="6074769"/>
            <a:ext cx="4870636" cy="331075"/>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lvl1pPr defTabSz="1219200">
              <a:defRPr i="1" sz="1600"/>
            </a:lvl1pPr>
          </a:lstStyle>
          <a:p>
            <a:pPr/>
            <a:r>
              <a:t>Coda et al 2022 Plasma Phys. Control. Fusion 64 014004</a:t>
            </a:r>
          </a:p>
        </p:txBody>
      </p:sp>
      <p:pic>
        <p:nvPicPr>
          <p:cNvPr id="564" name="Picture 8" descr="Picture 8"/>
          <p:cNvPicPr>
            <a:picLocks noChangeAspect="1"/>
          </p:cNvPicPr>
          <p:nvPr/>
        </p:nvPicPr>
        <p:blipFill>
          <a:blip r:embed="rId2">
            <a:extLst/>
          </a:blip>
          <a:stretch>
            <a:fillRect/>
          </a:stretch>
        </p:blipFill>
        <p:spPr>
          <a:xfrm>
            <a:off x="1659939" y="3331282"/>
            <a:ext cx="3561746" cy="2660916"/>
          </a:xfrm>
          <a:prstGeom prst="rect">
            <a:avLst/>
          </a:prstGeom>
          <a:ln w="12700">
            <a:miter lim="400000"/>
          </a:ln>
        </p:spPr>
      </p:pic>
      <p:pic>
        <p:nvPicPr>
          <p:cNvPr id="565" name="Graphique 5" descr="Graphique 5"/>
          <p:cNvPicPr>
            <a:picLocks noChangeAspect="1"/>
          </p:cNvPicPr>
          <p:nvPr/>
        </p:nvPicPr>
        <p:blipFill>
          <a:blip r:embed="rId3">
            <a:extLst/>
          </a:blip>
          <a:stretch>
            <a:fillRect/>
          </a:stretch>
        </p:blipFill>
        <p:spPr>
          <a:xfrm>
            <a:off x="8381267" y="2006835"/>
            <a:ext cx="3367206" cy="4540837"/>
          </a:xfrm>
          <a:prstGeom prst="rect">
            <a:avLst/>
          </a:prstGeom>
          <a:ln w="12700">
            <a:miter lim="400000"/>
          </a:ln>
        </p:spPr>
      </p:pic>
      <p:pic>
        <p:nvPicPr>
          <p:cNvPr id="566" name="Grafik 7" descr="Grafik 7"/>
          <p:cNvPicPr>
            <a:picLocks noChangeAspect="1"/>
          </p:cNvPicPr>
          <p:nvPr/>
        </p:nvPicPr>
        <p:blipFill>
          <a:blip r:embed="rId4">
            <a:extLst/>
          </a:blip>
          <a:stretch>
            <a:fillRect/>
          </a:stretch>
        </p:blipFill>
        <p:spPr>
          <a:xfrm>
            <a:off x="8835399" y="3737504"/>
            <a:ext cx="581027" cy="516468"/>
          </a:xfrm>
          <a:prstGeom prst="rect">
            <a:avLst/>
          </a:prstGeom>
          <a:ln w="12700">
            <a:miter lim="400000"/>
          </a:ln>
        </p:spPr>
      </p:pic>
      <p:pic>
        <p:nvPicPr>
          <p:cNvPr id="567" name="Image" descr="Image"/>
          <p:cNvPicPr>
            <a:picLocks noChangeAspect="1"/>
          </p:cNvPicPr>
          <p:nvPr/>
        </p:nvPicPr>
        <p:blipFill>
          <a:blip r:embed="rId5">
            <a:extLst/>
          </a:blip>
          <a:stretch>
            <a:fillRect/>
          </a:stretch>
        </p:blipFill>
        <p:spPr>
          <a:xfrm>
            <a:off x="10410904" y="830515"/>
            <a:ext cx="1695674" cy="5164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Core energy confinement…"/>
          <p:cNvSpPr txBox="1"/>
          <p:nvPr>
            <p:ph type="body" sz="quarter" idx="1"/>
          </p:nvPr>
        </p:nvSpPr>
        <p:spPr>
          <a:xfrm>
            <a:off x="748231" y="2604342"/>
            <a:ext cx="4241607" cy="3808697"/>
          </a:xfrm>
          <a:prstGeom prst="rect">
            <a:avLst/>
          </a:prstGeom>
        </p:spPr>
        <p:txBody>
          <a:bodyPr/>
          <a:lstStyle/>
          <a:p>
            <a:pPr marL="180473" indent="-180473">
              <a:lnSpc>
                <a:spcPct val="200000"/>
              </a:lnSpc>
              <a:buSzPct val="100000"/>
              <a:buChar char="•"/>
            </a:pPr>
            <a:r>
              <a:t>Core energy confinement</a:t>
            </a:r>
          </a:p>
          <a:p>
            <a:pPr marL="180473" indent="-180473">
              <a:lnSpc>
                <a:spcPct val="200000"/>
              </a:lnSpc>
              <a:buSzPct val="100000"/>
              <a:buChar char="•"/>
            </a:pPr>
            <a:r>
              <a:t>Impurity transport </a:t>
            </a:r>
          </a:p>
          <a:p>
            <a:pPr marL="180473" indent="-180473">
              <a:lnSpc>
                <a:spcPct val="200000"/>
              </a:lnSpc>
              <a:buSzPct val="100000"/>
              <a:buChar char="•"/>
            </a:pPr>
            <a:r>
              <a:t>Edge transport &amp; detachment</a:t>
            </a:r>
          </a:p>
          <a:p>
            <a:pPr marL="180473" indent="-180473">
              <a:lnSpc>
                <a:spcPct val="200000"/>
              </a:lnSpc>
              <a:buSzPct val="100000"/>
              <a:buChar char="•"/>
            </a:pPr>
            <a:r>
              <a:t>Pedestal stability</a:t>
            </a:r>
          </a:p>
          <a:p>
            <a:pPr marL="180473" indent="-180473">
              <a:lnSpc>
                <a:spcPct val="200000"/>
              </a:lnSpc>
              <a:buSzPct val="100000"/>
              <a:buChar char="•"/>
            </a:pPr>
            <a:r>
              <a:t>Missing pieces</a:t>
            </a:r>
          </a:p>
        </p:txBody>
      </p:sp>
      <p:sp>
        <p:nvSpPr>
          <p:cNvPr id="309" name="Contents"/>
          <p:cNvSpPr txBox="1"/>
          <p:nvPr>
            <p:ph type="title"/>
          </p:nvPr>
        </p:nvSpPr>
        <p:spPr>
          <a:xfrm>
            <a:off x="1256120" y="1721629"/>
            <a:ext cx="2860618" cy="894418"/>
          </a:xfrm>
          <a:prstGeom prst="rect">
            <a:avLst/>
          </a:prstGeom>
        </p:spPr>
        <p:txBody>
          <a:bodyPr/>
          <a:lstStyle/>
          <a:p>
            <a:pPr/>
            <a:r>
              <a:t>Contents</a:t>
            </a:r>
          </a:p>
        </p:txBody>
      </p:sp>
      <p:sp>
        <p:nvSpPr>
          <p:cNvPr id="3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1" name="d3d_170680_shape.pdf" descr="d3d_170680_shape.pdf"/>
          <p:cNvPicPr>
            <a:picLocks noChangeAspect="1"/>
          </p:cNvPicPr>
          <p:nvPr/>
        </p:nvPicPr>
        <p:blipFill>
          <a:blip r:embed="rId2">
            <a:extLst/>
          </a:blip>
          <a:stretch>
            <a:fillRect/>
          </a:stretch>
        </p:blipFill>
        <p:spPr>
          <a:xfrm>
            <a:off x="8284380" y="364816"/>
            <a:ext cx="1761686" cy="2803485"/>
          </a:xfrm>
          <a:prstGeom prst="rect">
            <a:avLst/>
          </a:prstGeom>
          <a:ln w="12700">
            <a:miter lim="400000"/>
          </a:ln>
        </p:spPr>
      </p:pic>
      <p:pic>
        <p:nvPicPr>
          <p:cNvPr id="312" name="tcv_67072_shape.pdf" descr="tcv_67072_shape.pdf"/>
          <p:cNvPicPr>
            <a:picLocks noChangeAspect="1"/>
          </p:cNvPicPr>
          <p:nvPr/>
        </p:nvPicPr>
        <p:blipFill>
          <a:blip r:embed="rId3">
            <a:extLst/>
          </a:blip>
          <a:stretch>
            <a:fillRect/>
          </a:stretch>
        </p:blipFill>
        <p:spPr>
          <a:xfrm>
            <a:off x="10140579" y="3246173"/>
            <a:ext cx="1589937" cy="3154802"/>
          </a:xfrm>
          <a:prstGeom prst="rect">
            <a:avLst/>
          </a:prstGeom>
          <a:ln w="12700">
            <a:miter lim="400000"/>
          </a:ln>
        </p:spPr>
      </p:pic>
      <p:pic>
        <p:nvPicPr>
          <p:cNvPr id="313" name="tcv_67070_shape.pdf" descr="tcv_67070_shape.pdf"/>
          <p:cNvPicPr>
            <a:picLocks noChangeAspect="1"/>
          </p:cNvPicPr>
          <p:nvPr/>
        </p:nvPicPr>
        <p:blipFill>
          <a:blip r:embed="rId4">
            <a:extLst/>
          </a:blip>
          <a:stretch>
            <a:fillRect/>
          </a:stretch>
        </p:blipFill>
        <p:spPr>
          <a:xfrm>
            <a:off x="8841205" y="3256903"/>
            <a:ext cx="1551296" cy="3133341"/>
          </a:xfrm>
          <a:prstGeom prst="rect">
            <a:avLst/>
          </a:prstGeom>
          <a:ln w="12700">
            <a:miter lim="400000"/>
          </a:ln>
        </p:spPr>
      </p:pic>
      <p:pic>
        <p:nvPicPr>
          <p:cNvPr id="314" name="aug_41149_shape.pdf" descr="aug_41149_shape.pdf"/>
          <p:cNvPicPr>
            <a:picLocks noChangeAspect="1"/>
          </p:cNvPicPr>
          <p:nvPr/>
        </p:nvPicPr>
        <p:blipFill>
          <a:blip r:embed="rId5">
            <a:extLst/>
          </a:blip>
          <a:stretch>
            <a:fillRect/>
          </a:stretch>
        </p:blipFill>
        <p:spPr>
          <a:xfrm>
            <a:off x="6250148" y="3290954"/>
            <a:ext cx="1833476" cy="3039839"/>
          </a:xfrm>
          <a:prstGeom prst="rect">
            <a:avLst/>
          </a:prstGeom>
          <a:ln w="12700">
            <a:miter lim="400000"/>
          </a:ln>
        </p:spPr>
      </p:pic>
      <p:pic>
        <p:nvPicPr>
          <p:cNvPr id="315" name="aug_40866_shape.pdf" descr="aug_40866_shape.pdf"/>
          <p:cNvPicPr>
            <a:picLocks noChangeAspect="1"/>
          </p:cNvPicPr>
          <p:nvPr/>
        </p:nvPicPr>
        <p:blipFill>
          <a:blip r:embed="rId6">
            <a:extLst/>
          </a:blip>
          <a:stretch>
            <a:fillRect/>
          </a:stretch>
        </p:blipFill>
        <p:spPr>
          <a:xfrm>
            <a:off x="4618695" y="3290954"/>
            <a:ext cx="1895718" cy="3039839"/>
          </a:xfrm>
          <a:prstGeom prst="rect">
            <a:avLst/>
          </a:prstGeom>
          <a:ln w="12700">
            <a:miter lim="400000"/>
          </a:ln>
        </p:spPr>
      </p:pic>
      <p:pic>
        <p:nvPicPr>
          <p:cNvPr id="316" name="d3d_170672_shape.pdf" descr="d3d_170672_shape.pdf"/>
          <p:cNvPicPr>
            <a:picLocks noChangeAspect="1"/>
          </p:cNvPicPr>
          <p:nvPr/>
        </p:nvPicPr>
        <p:blipFill>
          <a:blip r:embed="rId7">
            <a:extLst/>
          </a:blip>
          <a:stretch>
            <a:fillRect/>
          </a:stretch>
        </p:blipFill>
        <p:spPr>
          <a:xfrm>
            <a:off x="6654651" y="332212"/>
            <a:ext cx="1895717" cy="2868694"/>
          </a:xfrm>
          <a:prstGeom prst="rect">
            <a:avLst/>
          </a:prstGeom>
          <a:ln w="12700">
            <a:miter lim="400000"/>
          </a:ln>
        </p:spPr>
      </p:pic>
      <p:pic>
        <p:nvPicPr>
          <p:cNvPr id="317" name="Grafik 7" descr="Grafik 7"/>
          <p:cNvPicPr>
            <a:picLocks noChangeAspect="1"/>
          </p:cNvPicPr>
          <p:nvPr/>
        </p:nvPicPr>
        <p:blipFill>
          <a:blip r:embed="rId8">
            <a:extLst/>
          </a:blip>
          <a:stretch>
            <a:fillRect/>
          </a:stretch>
        </p:blipFill>
        <p:spPr>
          <a:xfrm>
            <a:off x="7584502" y="5566324"/>
            <a:ext cx="488081" cy="433849"/>
          </a:xfrm>
          <a:prstGeom prst="rect">
            <a:avLst/>
          </a:prstGeom>
          <a:ln w="12700">
            <a:miter lim="400000"/>
          </a:ln>
        </p:spPr>
      </p:pic>
      <p:pic>
        <p:nvPicPr>
          <p:cNvPr id="318" name="Image 12" descr="Image 12"/>
          <p:cNvPicPr>
            <a:picLocks noChangeAspect="1"/>
          </p:cNvPicPr>
          <p:nvPr/>
        </p:nvPicPr>
        <p:blipFill>
          <a:blip r:embed="rId9">
            <a:extLst/>
          </a:blip>
          <a:stretch>
            <a:fillRect/>
          </a:stretch>
        </p:blipFill>
        <p:spPr>
          <a:xfrm>
            <a:off x="10140579" y="6064460"/>
            <a:ext cx="816289" cy="353280"/>
          </a:xfrm>
          <a:prstGeom prst="rect">
            <a:avLst/>
          </a:prstGeom>
          <a:ln w="12700">
            <a:miter lim="400000"/>
          </a:ln>
        </p:spPr>
      </p:pic>
      <p:pic>
        <p:nvPicPr>
          <p:cNvPr id="319" name="Picture 8" descr="Picture 8"/>
          <p:cNvPicPr>
            <a:picLocks noChangeAspect="1"/>
          </p:cNvPicPr>
          <p:nvPr/>
        </p:nvPicPr>
        <p:blipFill>
          <a:blip r:embed="rId10">
            <a:extLst/>
          </a:blip>
          <a:stretch>
            <a:fillRect/>
          </a:stretch>
        </p:blipFill>
        <p:spPr>
          <a:xfrm>
            <a:off x="10094698" y="1509383"/>
            <a:ext cx="908051" cy="51435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Various case studies have shown reliability of quasilinear gyrofluid and gyro kinetic models, so far tested at PT, also at NT…"/>
          <p:cNvSpPr txBox="1"/>
          <p:nvPr>
            <p:ph type="body" idx="1"/>
          </p:nvPr>
        </p:nvSpPr>
        <p:spPr>
          <a:xfrm>
            <a:off x="695326" y="1375174"/>
            <a:ext cx="10801351" cy="4772026"/>
          </a:xfrm>
          <a:prstGeom prst="rect">
            <a:avLst/>
          </a:prstGeom>
        </p:spPr>
        <p:txBody>
          <a:bodyPr/>
          <a:lstStyle/>
          <a:p>
            <a:pPr lvl="1"/>
            <a:r>
              <a:t>Various case studies have shown reliability of quasilinear gyrofluid and gyro kinetic models, so far tested at PT, also at NT</a:t>
            </a:r>
          </a:p>
          <a:p>
            <a:pPr lvl="1"/>
            <a:r>
              <a:t>- no show-stoppers found for predictive modeling activity in NT plasmas</a:t>
            </a:r>
          </a:p>
        </p:txBody>
      </p:sp>
      <p:sp>
        <p:nvSpPr>
          <p:cNvPr id="570" name="TGLF-SAT2 can accurately match CGYRO/GENE"/>
          <p:cNvSpPr txBox="1"/>
          <p:nvPr>
            <p:ph type="title"/>
          </p:nvPr>
        </p:nvSpPr>
        <p:spPr>
          <a:prstGeom prst="rect">
            <a:avLst/>
          </a:prstGeom>
        </p:spPr>
        <p:txBody>
          <a:bodyPr/>
          <a:lstStyle/>
          <a:p>
            <a:pPr/>
            <a:r>
              <a:t>TGLF-SAT2 can accurately match CGYRO/GENE </a:t>
            </a:r>
          </a:p>
        </p:txBody>
      </p:sp>
      <p:pic>
        <p:nvPicPr>
          <p:cNvPr id="571" name="180526_inference_models_final_Jan31.pdf" descr="180526_inference_models_final_Jan31.pdf"/>
          <p:cNvPicPr>
            <a:picLocks noChangeAspect="1"/>
          </p:cNvPicPr>
          <p:nvPr/>
        </p:nvPicPr>
        <p:blipFill>
          <a:blip r:embed="rId2">
            <a:extLst/>
          </a:blip>
          <a:stretch>
            <a:fillRect/>
          </a:stretch>
        </p:blipFill>
        <p:spPr>
          <a:xfrm>
            <a:off x="769041" y="2313176"/>
            <a:ext cx="6291041" cy="4393643"/>
          </a:xfrm>
          <a:prstGeom prst="rect">
            <a:avLst/>
          </a:prstGeom>
          <a:ln w="12700">
            <a:miter lim="400000"/>
          </a:ln>
        </p:spPr>
      </p:pic>
      <p:sp>
        <p:nvSpPr>
          <p:cNvPr id="572" name="F. Sciortino et al., “Investigation of Core Impurity Transport in DIII-D Diverted Negative Triangularity Plasmas”, submitted to PPCF [Jan 2022]"/>
          <p:cNvSpPr txBox="1"/>
          <p:nvPr/>
        </p:nvSpPr>
        <p:spPr>
          <a:xfrm>
            <a:off x="7108097" y="3886822"/>
            <a:ext cx="4638528" cy="7524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700"/>
            </a:pPr>
            <a:r>
              <a:t>F. Sciortino et al., “</a:t>
            </a:r>
            <a:r>
              <a:rPr i="1"/>
              <a:t>Investigation of Core Impurity Transport in DIII-D Diverted Negative Triangularity Plasmas</a:t>
            </a:r>
            <a:r>
              <a:t>”, submitted to PPCF [Jan 2022]</a:t>
            </a:r>
          </a:p>
        </p:txBody>
      </p:sp>
      <p:sp>
        <p:nvSpPr>
          <p:cNvPr id="5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4" name="Picture 8" descr="Picture 8"/>
          <p:cNvPicPr>
            <a:picLocks noChangeAspect="1"/>
          </p:cNvPicPr>
          <p:nvPr/>
        </p:nvPicPr>
        <p:blipFill>
          <a:blip r:embed="rId3">
            <a:extLst/>
          </a:blip>
          <a:stretch>
            <a:fillRect/>
          </a:stretch>
        </p:blipFill>
        <p:spPr>
          <a:xfrm>
            <a:off x="5396967" y="2828392"/>
            <a:ext cx="908051" cy="51435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P. Innocente’s slide on NT studies…"/>
          <p:cNvSpPr txBox="1"/>
          <p:nvPr>
            <p:ph type="body" idx="1"/>
          </p:nvPr>
        </p:nvSpPr>
        <p:spPr>
          <a:prstGeom prst="rect">
            <a:avLst/>
          </a:prstGeom>
        </p:spPr>
        <p:txBody>
          <a:bodyPr/>
          <a:lstStyle/>
          <a:p>
            <a:pPr/>
            <a:r>
              <a:t>P. Innocente’s slide on NT studies</a:t>
            </a:r>
          </a:p>
          <a:p>
            <a:pPr/>
          </a:p>
          <a:p>
            <a:pPr/>
          </a:p>
          <a:p>
            <a:pPr/>
            <a:r>
              <a:t>P. Mantica’s results thus far — can lack of Te pedestal be compensated by core transport improvements?</a:t>
            </a:r>
          </a:p>
        </p:txBody>
      </p:sp>
      <p:sp>
        <p:nvSpPr>
          <p:cNvPr id="577" name="NT in DTT"/>
          <p:cNvSpPr txBox="1"/>
          <p:nvPr>
            <p:ph type="title"/>
          </p:nvPr>
        </p:nvSpPr>
        <p:spPr>
          <a:prstGeom prst="rect">
            <a:avLst/>
          </a:prstGeom>
        </p:spPr>
        <p:txBody>
          <a:bodyPr/>
          <a:lstStyle/>
          <a:p>
            <a:pPr/>
            <a:r>
              <a:t>NT in DTT</a:t>
            </a:r>
          </a:p>
        </p:txBody>
      </p:sp>
      <p:sp>
        <p:nvSpPr>
          <p:cNvPr id="5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Examination of NT opportunities for DEMO by E. Fable, F. Palermo et al. have shown that there is little gain/promise (using TGLF SAT-0 first, SAT-1 later)…"/>
          <p:cNvSpPr txBox="1"/>
          <p:nvPr>
            <p:ph type="body" idx="1"/>
          </p:nvPr>
        </p:nvSpPr>
        <p:spPr>
          <a:prstGeom prst="rect">
            <a:avLst/>
          </a:prstGeom>
        </p:spPr>
        <p:txBody>
          <a:bodyPr/>
          <a:lstStyle/>
          <a:p>
            <a:pPr/>
            <a:r>
              <a:t>Examination of NT opportunities for DEMO by </a:t>
            </a:r>
            <a:r>
              <a:rPr i="1">
                <a:solidFill>
                  <a:srgbClr val="000000"/>
                </a:solidFill>
              </a:rPr>
              <a:t>E. Fable, F. Palermo et al.</a:t>
            </a:r>
            <a:r>
              <a:t> have shown that there is little gain/promise (using TGLF SAT-0 first, SAT-1 later)</a:t>
            </a:r>
          </a:p>
          <a:p>
            <a:pPr/>
          </a:p>
          <a:p>
            <a:pPr marL="180473" indent="-180473">
              <a:buSzPct val="100000"/>
              <a:buChar char="•"/>
            </a:pPr>
            <a:r>
              <a:t>Inverting the triangularity for an H-mode DEMO (Tped ~ 5 keV), the fusion power improves by ~200 MW</a:t>
            </a:r>
          </a:p>
          <a:p>
            <a:pPr marL="180473" indent="-180473">
              <a:buSzPct val="100000"/>
              <a:buChar char="•"/>
            </a:pPr>
          </a:p>
          <a:p>
            <a:pPr marL="180473" indent="-180473">
              <a:buSzPct val="100000"/>
              <a:buChar char="•"/>
            </a:pPr>
            <a:r>
              <a:t>Reducing the pedestal from 5 to 1 keV, the fusion power is not compensated by changes in transport</a:t>
            </a:r>
          </a:p>
          <a:p>
            <a:pPr marL="180473" indent="-180473">
              <a:buSzPct val="100000"/>
              <a:buChar char="•"/>
            </a:pPr>
          </a:p>
          <a:p>
            <a:pPr marL="180473" indent="-180473">
              <a:buSzPct val="100000"/>
              <a:buChar char="•"/>
            </a:pPr>
            <a:r>
              <a:t>Pedestals below 4 keV are not very attractive, except if core density can be increased above ~</a:t>
            </a:r>
            <a14:m>
              <m:oMath>
                <m:sSup>
                  <m:e>
                    <m:r>
                      <a:rPr xmlns:a="http://schemas.openxmlformats.org/drawingml/2006/main" sz="2250" i="1">
                        <a:solidFill>
                          <a:srgbClr val="005555"/>
                        </a:solidFill>
                        <a:latin typeface="Cambria Math" panose="02040503050406030204" pitchFamily="18" charset="0"/>
                      </a:rPr>
                      <m:t>10</m:t>
                    </m:r>
                  </m:e>
                  <m:sup>
                    <m:r>
                      <a:rPr xmlns:a="http://schemas.openxmlformats.org/drawingml/2006/main" sz="2250" i="1">
                        <a:solidFill>
                          <a:srgbClr val="005555"/>
                        </a:solidFill>
                        <a:latin typeface="Cambria Math" panose="02040503050406030204" pitchFamily="18" charset="0"/>
                      </a:rPr>
                      <m:t>20</m:t>
                    </m:r>
                  </m:sup>
                </m:sSup>
                <m:sSup>
                  <m:e>
                    <m:r>
                      <a:rPr xmlns:a="http://schemas.openxmlformats.org/drawingml/2006/main" sz="2250" i="1">
                        <a:solidFill>
                          <a:srgbClr val="005555"/>
                        </a:solidFill>
                        <a:latin typeface="Cambria Math" panose="02040503050406030204" pitchFamily="18" charset="0"/>
                      </a:rPr>
                      <m:t>m</m:t>
                    </m:r>
                  </m:e>
                  <m:sup>
                    <m:r>
                      <a:rPr xmlns:a="http://schemas.openxmlformats.org/drawingml/2006/main" sz="2250" i="1">
                        <a:solidFill>
                          <a:srgbClr val="005555"/>
                        </a:solidFill>
                        <a:latin typeface="Cambria Math" panose="02040503050406030204" pitchFamily="18" charset="0"/>
                      </a:rPr>
                      <m:t>-</m:t>
                    </m:r>
                    <m:r>
                      <a:rPr xmlns:a="http://schemas.openxmlformats.org/drawingml/2006/main" sz="2250" i="1">
                        <a:solidFill>
                          <a:srgbClr val="005555"/>
                        </a:solidFill>
                        <a:latin typeface="Cambria Math" panose="02040503050406030204" pitchFamily="18" charset="0"/>
                      </a:rPr>
                      <m:t>3</m:t>
                    </m:r>
                  </m:sup>
                </m:sSup>
              </m:oMath>
            </a14:m>
          </a:p>
        </p:txBody>
      </p:sp>
      <p:sp>
        <p:nvSpPr>
          <p:cNvPr id="581" name="Studies on NT DEMO are not optimistic…"/>
          <p:cNvSpPr txBox="1"/>
          <p:nvPr>
            <p:ph type="title"/>
          </p:nvPr>
        </p:nvSpPr>
        <p:spPr>
          <a:prstGeom prst="rect">
            <a:avLst/>
          </a:prstGeom>
        </p:spPr>
        <p:txBody>
          <a:bodyPr/>
          <a:lstStyle/>
          <a:p>
            <a:pPr/>
            <a:r>
              <a:t>Studies on NT DEMO are not optimistic…</a:t>
            </a:r>
          </a:p>
        </p:txBody>
      </p:sp>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Negative triangularity promises ELM-free operation, with no   threshold, simpler divertor operation, and therefore advanced core-edge integration"/>
          <p:cNvSpPr txBox="1"/>
          <p:nvPr>
            <p:ph type="body" idx="1"/>
          </p:nvPr>
        </p:nvSpPr>
        <p:spPr>
          <a:prstGeom prst="rect">
            <a:avLst/>
          </a:prstGeom>
        </p:spPr>
        <p:txBody>
          <a:bodyPr/>
          <a:lstStyle/>
          <a:p>
            <a:pPr/>
            <a:r>
              <a:t>Negative triangularity promises ELM-free operation, with no </a:t>
            </a:r>
            <a14:m>
              <m:oMath>
                <m:sSub>
                  <m:e>
                    <m:r>
                      <a:rPr xmlns:a="http://schemas.openxmlformats.org/drawingml/2006/main" sz="2100" i="1">
                        <a:solidFill>
                          <a:srgbClr val="005555"/>
                        </a:solidFill>
                        <a:latin typeface="Cambria Math" panose="02040503050406030204" pitchFamily="18" charset="0"/>
                      </a:rPr>
                      <m:t>P</m:t>
                    </m:r>
                  </m:e>
                  <m:sub>
                    <m:r>
                      <a:rPr xmlns:a="http://schemas.openxmlformats.org/drawingml/2006/main" sz="2100" i="1">
                        <a:solidFill>
                          <a:srgbClr val="005555"/>
                        </a:solidFill>
                        <a:latin typeface="Cambria Math" panose="02040503050406030204" pitchFamily="18" charset="0"/>
                      </a:rPr>
                      <m:t>h</m:t>
                    </m:r>
                    <m:r>
                      <a:rPr xmlns:a="http://schemas.openxmlformats.org/drawingml/2006/main" sz="2100" i="1">
                        <a:solidFill>
                          <a:srgbClr val="005555"/>
                        </a:solidFill>
                        <a:latin typeface="Cambria Math" panose="02040503050406030204" pitchFamily="18" charset="0"/>
                      </a:rPr>
                      <m:t>e</m:t>
                    </m:r>
                    <m:r>
                      <a:rPr xmlns:a="http://schemas.openxmlformats.org/drawingml/2006/main" sz="2100" i="1">
                        <a:solidFill>
                          <a:srgbClr val="005555"/>
                        </a:solidFill>
                        <a:latin typeface="Cambria Math" panose="02040503050406030204" pitchFamily="18" charset="0"/>
                      </a:rPr>
                      <m:t>a</m:t>
                    </m:r>
                    <m:r>
                      <a:rPr xmlns:a="http://schemas.openxmlformats.org/drawingml/2006/main" sz="2100" i="1">
                        <a:solidFill>
                          <a:srgbClr val="005555"/>
                        </a:solidFill>
                        <a:latin typeface="Cambria Math" panose="02040503050406030204" pitchFamily="18" charset="0"/>
                      </a:rPr>
                      <m:t>t</m:t>
                    </m:r>
                  </m:sub>
                </m:sSub>
                <m:r>
                  <a:rPr xmlns:a="http://schemas.openxmlformats.org/drawingml/2006/main" sz="2100" i="1">
                    <a:solidFill>
                      <a:srgbClr val="005555"/>
                    </a:solidFill>
                    <a:latin typeface="Cambria Math" panose="02040503050406030204" pitchFamily="18" charset="0"/>
                  </a:rPr>
                  <m:t>&gt;</m:t>
                </m:r>
                <m:sSub>
                  <m:e>
                    <m:r>
                      <a:rPr xmlns:a="http://schemas.openxmlformats.org/drawingml/2006/main" sz="2100" i="1">
                        <a:solidFill>
                          <a:srgbClr val="005555"/>
                        </a:solidFill>
                        <a:latin typeface="Cambria Math" panose="02040503050406030204" pitchFamily="18" charset="0"/>
                      </a:rPr>
                      <m:t>P</m:t>
                    </m:r>
                  </m:e>
                  <m:sub>
                    <m:r>
                      <a:rPr xmlns:a="http://schemas.openxmlformats.org/drawingml/2006/main" sz="2100" i="1">
                        <a:solidFill>
                          <a:srgbClr val="005555"/>
                        </a:solidFill>
                        <a:latin typeface="Cambria Math" panose="02040503050406030204" pitchFamily="18" charset="0"/>
                      </a:rPr>
                      <m:t>L</m:t>
                    </m:r>
                    <m:r>
                      <a:rPr xmlns:a="http://schemas.openxmlformats.org/drawingml/2006/main" sz="2100" i="1">
                        <a:solidFill>
                          <a:srgbClr val="005555"/>
                        </a:solidFill>
                        <a:latin typeface="Cambria Math" panose="02040503050406030204" pitchFamily="18" charset="0"/>
                      </a:rPr>
                      <m:t>H</m:t>
                    </m:r>
                  </m:sub>
                </m:sSub>
              </m:oMath>
            </a14:m>
            <a:r>
              <a:t> threshold, simpler divertor operation, and therefore advanced core-edge integration</a:t>
            </a:r>
          </a:p>
          <a:p>
            <a:pPr/>
          </a:p>
          <a:p>
            <a:pPr/>
          </a:p>
          <a:p>
            <a:pPr/>
          </a:p>
          <a:p>
            <a:pPr/>
          </a:p>
          <a:p>
            <a:pPr/>
          </a:p>
          <a:p>
            <a:pPr/>
          </a:p>
          <a:p>
            <a:pPr/>
          </a:p>
          <a:p>
            <a:pPr/>
          </a:p>
        </p:txBody>
      </p:sp>
      <p:sp>
        <p:nvSpPr>
          <p:cNvPr id="322" name="NT as a promise of high-performance core-edge integration"/>
          <p:cNvSpPr txBox="1"/>
          <p:nvPr>
            <p:ph type="title"/>
          </p:nvPr>
        </p:nvSpPr>
        <p:spPr>
          <a:prstGeom prst="rect">
            <a:avLst/>
          </a:prstGeom>
        </p:spPr>
        <p:txBody>
          <a:bodyPr/>
          <a:lstStyle/>
          <a:p>
            <a:pPr/>
            <a:r>
              <a:t>NT as a promise of high-performance core-edge integration</a:t>
            </a:r>
          </a:p>
        </p:txBody>
      </p:sp>
      <p:pic>
        <p:nvPicPr>
          <p:cNvPr id="323" name="Image Gallery" descr="Image Gallery"/>
          <p:cNvPicPr>
            <a:picLocks noChangeAspect="1"/>
          </p:cNvPicPr>
          <p:nvPr/>
        </p:nvPicPr>
        <p:blipFill>
          <a:blip r:embed="rId2">
            <a:extLst/>
          </a:blip>
          <a:srcRect l="0" t="1408" r="0" b="1408"/>
          <a:stretch>
            <a:fillRect/>
          </a:stretch>
        </p:blipFill>
        <p:spPr>
          <a:xfrm>
            <a:off x="918242" y="2939116"/>
            <a:ext cx="3528333" cy="2855079"/>
          </a:xfrm>
          <a:prstGeom prst="rect">
            <a:avLst/>
          </a:prstGeom>
          <a:ln w="12700">
            <a:miter lim="400000"/>
          </a:ln>
        </p:spPr>
      </p:pic>
      <p:sp>
        <p:nvSpPr>
          <p:cNvPr id="3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5" name="Picture 8" descr="Picture 8"/>
          <p:cNvPicPr>
            <a:picLocks noChangeAspect="1"/>
          </p:cNvPicPr>
          <p:nvPr/>
        </p:nvPicPr>
        <p:blipFill>
          <a:blip r:embed="rId3">
            <a:extLst/>
          </a:blip>
          <a:stretch>
            <a:fillRect/>
          </a:stretch>
        </p:blipFill>
        <p:spPr>
          <a:xfrm>
            <a:off x="11118024" y="907222"/>
            <a:ext cx="908051" cy="514351"/>
          </a:xfrm>
          <a:prstGeom prst="rect">
            <a:avLst/>
          </a:prstGeom>
          <a:ln w="12700">
            <a:miter lim="400000"/>
          </a:ln>
        </p:spPr>
      </p:pic>
      <p:pic>
        <p:nvPicPr>
          <p:cNvPr id="326" name="Screen Shot 2022-09-07 at 9.39.15 AM.png" descr="Screen Shot 2022-09-07 at 9.39.15 AM.png"/>
          <p:cNvPicPr>
            <a:picLocks noChangeAspect="1"/>
          </p:cNvPicPr>
          <p:nvPr/>
        </p:nvPicPr>
        <p:blipFill>
          <a:blip r:embed="rId4">
            <a:extLst/>
          </a:blip>
          <a:stretch>
            <a:fillRect/>
          </a:stretch>
        </p:blipFill>
        <p:spPr>
          <a:xfrm>
            <a:off x="4798539" y="3730975"/>
            <a:ext cx="1128457" cy="1271361"/>
          </a:xfrm>
          <a:prstGeom prst="rect">
            <a:avLst/>
          </a:prstGeom>
          <a:ln w="12700">
            <a:miter lim="400000"/>
          </a:ln>
        </p:spPr>
      </p:pic>
      <p:pic>
        <p:nvPicPr>
          <p:cNvPr id="327" name="Screen Shot 2022-09-07 at 10.07.14 AM.png" descr="Screen Shot 2022-09-07 at 10.07.14 AM.png"/>
          <p:cNvPicPr>
            <a:picLocks noChangeAspect="1"/>
          </p:cNvPicPr>
          <p:nvPr/>
        </p:nvPicPr>
        <p:blipFill>
          <a:blip r:embed="rId5">
            <a:extLst/>
          </a:blip>
          <a:stretch>
            <a:fillRect/>
          </a:stretch>
        </p:blipFill>
        <p:spPr>
          <a:xfrm>
            <a:off x="7083781" y="2908623"/>
            <a:ext cx="3862729" cy="2916065"/>
          </a:xfrm>
          <a:prstGeom prst="rect">
            <a:avLst/>
          </a:prstGeom>
          <a:ln w="12700">
            <a:miter lim="400000"/>
          </a:ln>
        </p:spPr>
      </p:pic>
      <p:sp>
        <p:nvSpPr>
          <p:cNvPr id="328" name="Coda et al 2022 Plasma Phys. Control. Fusion 64 014004"/>
          <p:cNvSpPr txBox="1"/>
          <p:nvPr/>
        </p:nvSpPr>
        <p:spPr>
          <a:xfrm>
            <a:off x="6723957" y="5850320"/>
            <a:ext cx="4811527"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sz="1386">
                <a:solidFill>
                  <a:schemeClr val="accent3"/>
                </a:solidFill>
                <a:latin typeface="+mj-lt"/>
                <a:ea typeface="+mj-ea"/>
                <a:cs typeface="+mj-cs"/>
                <a:sym typeface="Helvetica"/>
              </a:defRPr>
            </a:lvl1pPr>
          </a:lstStyle>
          <a:p>
            <a:pPr/>
            <a:r>
              <a:t>Coda et al 2022 Plasma Phys. Control. Fusion 64 014004</a:t>
            </a:r>
          </a:p>
        </p:txBody>
      </p:sp>
      <p:sp>
        <p:nvSpPr>
          <p:cNvPr id="329" name="Paz-Soldan et al 2021 Plasma Phys. Control. Fusion 63 083001"/>
          <p:cNvSpPr txBox="1"/>
          <p:nvPr/>
        </p:nvSpPr>
        <p:spPr>
          <a:xfrm>
            <a:off x="411892" y="5850320"/>
            <a:ext cx="5157561"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sz="1386">
                <a:solidFill>
                  <a:schemeClr val="accent3"/>
                </a:solidFill>
                <a:latin typeface="+mj-lt"/>
                <a:ea typeface="+mj-ea"/>
                <a:cs typeface="+mj-cs"/>
                <a:sym typeface="Helvetica"/>
              </a:defRPr>
            </a:lvl1pPr>
          </a:lstStyle>
          <a:p>
            <a:pPr/>
            <a:r>
              <a:t>Paz-Soldan et al 2021 Plasma Phys. Control. Fusion 63 083001</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CV finds low turbulence levels, both in the core and SOL"/>
          <p:cNvSpPr txBox="1"/>
          <p:nvPr>
            <p:ph type="title"/>
          </p:nvPr>
        </p:nvSpPr>
        <p:spPr>
          <a:prstGeom prst="rect">
            <a:avLst/>
          </a:prstGeom>
        </p:spPr>
        <p:txBody>
          <a:bodyPr/>
          <a:lstStyle/>
          <a:p>
            <a:pPr/>
            <a:r>
              <a:t>TCV finds low turbulence levels, both in the core and SOL</a:t>
            </a:r>
          </a:p>
        </p:txBody>
      </p:sp>
      <p:sp>
        <p:nvSpPr>
          <p:cNvPr id="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 name="Camenen et al. Nucl. Fusion 47 (2007) 510–516"/>
          <p:cNvSpPr txBox="1"/>
          <p:nvPr/>
        </p:nvSpPr>
        <p:spPr>
          <a:xfrm>
            <a:off x="7351263" y="5522257"/>
            <a:ext cx="4725567" cy="2416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a:solidFill>
                  <a:schemeClr val="accent3">
                    <a:satOff val="-21700"/>
                    <a:lumOff val="18431"/>
                  </a:schemeClr>
                </a:solidFill>
              </a:defRPr>
            </a:lvl1pPr>
          </a:lstStyle>
          <a:p>
            <a:pPr/>
            <a:r>
              <a:t>Camenen et al. Nucl. Fusion 47 (2007) 510–516</a:t>
            </a:r>
          </a:p>
        </p:txBody>
      </p:sp>
      <p:pic>
        <p:nvPicPr>
          <p:cNvPr id="334" name="Screen Shot 2022-09-07 at 10.42.45 AM.png" descr="Screen Shot 2022-09-07 at 10.42.45 AM.png"/>
          <p:cNvPicPr>
            <a:picLocks noChangeAspect="1"/>
          </p:cNvPicPr>
          <p:nvPr/>
        </p:nvPicPr>
        <p:blipFill>
          <a:blip r:embed="rId2">
            <a:extLst/>
          </a:blip>
          <a:stretch>
            <a:fillRect/>
          </a:stretch>
        </p:blipFill>
        <p:spPr>
          <a:xfrm>
            <a:off x="7352962" y="1473939"/>
            <a:ext cx="4163369" cy="3910122"/>
          </a:xfrm>
          <a:prstGeom prst="rect">
            <a:avLst/>
          </a:prstGeom>
          <a:ln w="12700">
            <a:miter lim="400000"/>
          </a:ln>
        </p:spPr>
      </p:pic>
      <p:sp>
        <p:nvSpPr>
          <p:cNvPr id="335" name="Over time, TCV has characterized turbulence in NT…"/>
          <p:cNvSpPr txBox="1"/>
          <p:nvPr>
            <p:ph type="body" sz="half" idx="1"/>
          </p:nvPr>
        </p:nvSpPr>
        <p:spPr>
          <a:xfrm>
            <a:off x="746126" y="1473939"/>
            <a:ext cx="5940358" cy="5302301"/>
          </a:xfrm>
          <a:prstGeom prst="rect">
            <a:avLst/>
          </a:prstGeom>
        </p:spPr>
        <p:txBody>
          <a:bodyPr/>
          <a:lstStyle/>
          <a:p>
            <a:pPr marL="342900" indent="-342900">
              <a:lnSpc>
                <a:spcPct val="100000"/>
              </a:lnSpc>
              <a:spcBef>
                <a:spcPts val="400"/>
              </a:spcBef>
              <a:buSzPct val="100000"/>
              <a:buChar char="❑"/>
              <a:defRPr b="0" spc="0">
                <a:solidFill>
                  <a:srgbClr val="413C3A"/>
                </a:solidFill>
              </a:defRPr>
            </a:pPr>
            <a:r>
              <a:rPr>
                <a:solidFill>
                  <a:srgbClr val="000000"/>
                </a:solidFill>
              </a:rPr>
              <a:t>Over time, TCV has characterized turbulence in NT</a:t>
            </a:r>
            <a:endParaRPr>
              <a:solidFill>
                <a:srgbClr val="000000"/>
              </a:solidFill>
            </a:endParaRPr>
          </a:p>
          <a:p>
            <a:pPr lvl="1" marL="685800" indent="-342900">
              <a:lnSpc>
                <a:spcPct val="100000"/>
              </a:lnSpc>
              <a:spcBef>
                <a:spcPts val="400"/>
              </a:spcBef>
              <a:buSzPct val="100000"/>
              <a:buChar char="❑"/>
              <a:defRPr b="0" spc="0" sz="1600">
                <a:solidFill>
                  <a:srgbClr val="413C3A"/>
                </a:solidFill>
              </a:defRPr>
            </a:pPr>
            <a:r>
              <a:t>in early TEM-dominated plasmas</a:t>
            </a:r>
          </a:p>
          <a:p>
            <a:pPr lvl="1" marL="685800" indent="-342900">
              <a:lnSpc>
                <a:spcPct val="100000"/>
              </a:lnSpc>
              <a:spcBef>
                <a:spcPts val="400"/>
              </a:spcBef>
              <a:buSzPct val="100000"/>
              <a:buChar char="❑"/>
              <a:defRPr b="0" spc="0" sz="1600">
                <a:solidFill>
                  <a:srgbClr val="413C3A"/>
                </a:solidFill>
              </a:defRPr>
            </a:pPr>
            <a:r>
              <a:t>later, in plasmas with Ti/Te~1, including ITG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CV finds low turbulence levels, both in the core and SOL"/>
          <p:cNvSpPr txBox="1"/>
          <p:nvPr>
            <p:ph type="title"/>
          </p:nvPr>
        </p:nvSpPr>
        <p:spPr>
          <a:prstGeom prst="rect">
            <a:avLst/>
          </a:prstGeom>
        </p:spPr>
        <p:txBody>
          <a:bodyPr/>
          <a:lstStyle/>
          <a:p>
            <a:pPr/>
            <a:r>
              <a:t>TCV finds low turbulence levels, both in the core and SOL</a:t>
            </a:r>
          </a:p>
        </p:txBody>
      </p:sp>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Merlo et al. PPCF 63 (2021) 044001"/>
          <p:cNvSpPr txBox="1"/>
          <p:nvPr/>
        </p:nvSpPr>
        <p:spPr>
          <a:xfrm>
            <a:off x="8131456" y="6078258"/>
            <a:ext cx="3368113" cy="241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i="1">
                <a:solidFill>
                  <a:schemeClr val="accent3">
                    <a:satOff val="-21700"/>
                    <a:lumOff val="18431"/>
                  </a:schemeClr>
                </a:solidFill>
              </a:defRPr>
            </a:lvl1pPr>
          </a:lstStyle>
          <a:p>
            <a:pPr/>
            <a:r>
              <a:t>Merlo et al. PPCF 63 (2021) 044001</a:t>
            </a:r>
          </a:p>
        </p:txBody>
      </p:sp>
      <p:pic>
        <p:nvPicPr>
          <p:cNvPr id="340" name="Screen Shot 2022-09-07 at 11.09.31 AM.png" descr="Screen Shot 2022-09-07 at 11.09.31 AM.png"/>
          <p:cNvPicPr>
            <a:picLocks noChangeAspect="1"/>
          </p:cNvPicPr>
          <p:nvPr/>
        </p:nvPicPr>
        <p:blipFill>
          <a:blip r:embed="rId2">
            <a:extLst/>
          </a:blip>
          <a:stretch>
            <a:fillRect/>
          </a:stretch>
        </p:blipFill>
        <p:spPr>
          <a:xfrm>
            <a:off x="6693386" y="1421425"/>
            <a:ext cx="5602040" cy="2244023"/>
          </a:xfrm>
          <a:prstGeom prst="rect">
            <a:avLst/>
          </a:prstGeom>
          <a:ln w="12700">
            <a:miter lim="400000"/>
          </a:ln>
        </p:spPr>
      </p:pic>
      <p:sp>
        <p:nvSpPr>
          <p:cNvPr id="341" name="Global GENE"/>
          <p:cNvSpPr txBox="1"/>
          <p:nvPr/>
        </p:nvSpPr>
        <p:spPr>
          <a:xfrm>
            <a:off x="7098853" y="2207583"/>
            <a:ext cx="1178695"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1"/>
                </a:solidFill>
              </a:defRPr>
            </a:lvl1pPr>
          </a:lstStyle>
          <a:p>
            <a:pPr/>
            <a:r>
              <a:t>Global GENE</a:t>
            </a:r>
          </a:p>
        </p:txBody>
      </p:sp>
      <p:sp>
        <p:nvSpPr>
          <p:cNvPr id="342" name="Expt (PCI)"/>
          <p:cNvSpPr txBox="1"/>
          <p:nvPr/>
        </p:nvSpPr>
        <p:spPr>
          <a:xfrm>
            <a:off x="10218815" y="2207583"/>
            <a:ext cx="906897"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chemeClr val="accent1"/>
                </a:solidFill>
              </a:defRPr>
            </a:lvl1pPr>
          </a:lstStyle>
          <a:p>
            <a:pPr/>
            <a:r>
              <a:t>Expt (PCI)</a:t>
            </a:r>
          </a:p>
        </p:txBody>
      </p:sp>
      <p:sp>
        <p:nvSpPr>
          <p:cNvPr id="343" name="Over time, TCV has characterized turbulence in NT…"/>
          <p:cNvSpPr txBox="1"/>
          <p:nvPr>
            <p:ph type="body" sz="half" idx="1"/>
          </p:nvPr>
        </p:nvSpPr>
        <p:spPr>
          <a:xfrm>
            <a:off x="746126" y="1473939"/>
            <a:ext cx="5940358" cy="5302301"/>
          </a:xfrm>
          <a:prstGeom prst="rect">
            <a:avLst/>
          </a:prstGeom>
        </p:spPr>
        <p:txBody>
          <a:bodyPr/>
          <a:lstStyle/>
          <a:p>
            <a:pPr marL="342900" indent="-342900">
              <a:lnSpc>
                <a:spcPct val="100000"/>
              </a:lnSpc>
              <a:spcBef>
                <a:spcPts val="400"/>
              </a:spcBef>
              <a:buSzPct val="100000"/>
              <a:buChar char="❑"/>
              <a:defRPr b="0" spc="0">
                <a:solidFill>
                  <a:srgbClr val="413C3A"/>
                </a:solidFill>
              </a:defRPr>
            </a:pPr>
            <a:r>
              <a:rPr>
                <a:solidFill>
                  <a:srgbClr val="000000"/>
                </a:solidFill>
              </a:rPr>
              <a:t>Over time, TCV has characterized turbulence in NT</a:t>
            </a:r>
            <a:endParaRPr>
              <a:solidFill>
                <a:srgbClr val="000000"/>
              </a:solidFill>
            </a:endParaRPr>
          </a:p>
          <a:p>
            <a:pPr lvl="1" marL="685800" indent="-342900">
              <a:lnSpc>
                <a:spcPct val="100000"/>
              </a:lnSpc>
              <a:spcBef>
                <a:spcPts val="400"/>
              </a:spcBef>
              <a:buSzPct val="100000"/>
              <a:buChar char="❑"/>
              <a:defRPr b="0" spc="0" sz="1600">
                <a:solidFill>
                  <a:srgbClr val="413C3A"/>
                </a:solidFill>
              </a:defRPr>
            </a:pPr>
            <a:r>
              <a:t>in early TEM-dominated plasmas</a:t>
            </a:r>
          </a:p>
          <a:p>
            <a:pPr lvl="1" marL="685800" indent="-342900">
              <a:lnSpc>
                <a:spcPct val="100000"/>
              </a:lnSpc>
              <a:spcBef>
                <a:spcPts val="400"/>
              </a:spcBef>
              <a:buSzPct val="100000"/>
              <a:buChar char="❑"/>
              <a:defRPr b="0" spc="0" sz="1600">
                <a:solidFill>
                  <a:srgbClr val="413C3A"/>
                </a:solidFill>
              </a:defRPr>
            </a:pPr>
            <a:r>
              <a:t>later, in plasmas with Ti/Te~1, including ITG</a:t>
            </a:r>
          </a:p>
          <a:p>
            <a:pPr lvl="1" marL="685800" indent="-342900">
              <a:lnSpc>
                <a:spcPct val="100000"/>
              </a:lnSpc>
              <a:spcBef>
                <a:spcPts val="400"/>
              </a:spcBef>
              <a:buSzPct val="100000"/>
              <a:buChar char="❑"/>
              <a:defRPr b="0" spc="0" sz="1600">
                <a:solidFill>
                  <a:srgbClr val="413C3A"/>
                </a:solidFill>
              </a:defRPr>
            </a:pPr>
          </a:p>
          <a:p>
            <a:pPr lvl="1" marL="685800" indent="-342900">
              <a:lnSpc>
                <a:spcPct val="100000"/>
              </a:lnSpc>
              <a:spcBef>
                <a:spcPts val="400"/>
              </a:spcBef>
              <a:buSzPct val="100000"/>
              <a:buChar char="❑"/>
              <a:defRPr b="0" spc="0" sz="1600">
                <a:solidFill>
                  <a:srgbClr val="413C3A"/>
                </a:solidFill>
              </a:defRPr>
            </a:pPr>
          </a:p>
          <a:p>
            <a:pPr marL="342900" indent="-342900">
              <a:lnSpc>
                <a:spcPct val="100000"/>
              </a:lnSpc>
              <a:spcBef>
                <a:spcPts val="400"/>
              </a:spcBef>
              <a:buSzPct val="100000"/>
              <a:buChar char="❑"/>
              <a:defRPr b="0" spc="0">
                <a:solidFill>
                  <a:srgbClr val="413C3A"/>
                </a:solidFill>
              </a:defRPr>
            </a:pPr>
            <a:r>
              <a:t>Huang (PCI) &amp; Fontana (CECE) showed consistent reduction of </a:t>
            </a:r>
            <a14:m>
              <m:oMath>
                <m:sSub>
                  <m:e>
                    <m:r>
                      <a:rPr xmlns:a="http://schemas.openxmlformats.org/drawingml/2006/main" sz="2250" i="1">
                        <a:solidFill>
                          <a:srgbClr val="413C3A"/>
                        </a:solidFill>
                        <a:latin typeface="Cambria Math" panose="02040503050406030204" pitchFamily="18" charset="0"/>
                      </a:rPr>
                      <m:t>n</m:t>
                    </m:r>
                  </m:e>
                  <m:sub>
                    <m:r>
                      <a:rPr xmlns:a="http://schemas.openxmlformats.org/drawingml/2006/main" sz="2250" i="1">
                        <a:solidFill>
                          <a:srgbClr val="413C3A"/>
                        </a:solidFill>
                        <a:latin typeface="Cambria Math" panose="02040503050406030204" pitchFamily="18" charset="0"/>
                      </a:rPr>
                      <m:t>e</m:t>
                    </m:r>
                  </m:sub>
                </m:sSub>
              </m:oMath>
            </a14:m>
            <a:r>
              <a:t> and </a:t>
            </a:r>
            <a14:m>
              <m:oMath>
                <m:sSub>
                  <m:e>
                    <m:r>
                      <a:rPr xmlns:a="http://schemas.openxmlformats.org/drawingml/2006/main" sz="2400" i="1">
                        <a:solidFill>
                          <a:srgbClr val="413C3A"/>
                        </a:solidFill>
                        <a:latin typeface="Cambria Math" panose="02040503050406030204" pitchFamily="18" charset="0"/>
                      </a:rPr>
                      <m:t>T</m:t>
                    </m:r>
                  </m:e>
                  <m:sub>
                    <m:r>
                      <a:rPr xmlns:a="http://schemas.openxmlformats.org/drawingml/2006/main" sz="2400" i="1">
                        <a:solidFill>
                          <a:srgbClr val="413C3A"/>
                        </a:solidFill>
                        <a:latin typeface="Cambria Math" panose="02040503050406030204" pitchFamily="18" charset="0"/>
                      </a:rPr>
                      <m:t>e</m:t>
                    </m:r>
                  </m:sub>
                </m:sSub>
              </m:oMath>
            </a14:m>
            <a:r>
              <a:t> fluctuations across radius</a:t>
            </a: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r>
              <a:t>Recently, Merlo </a:t>
            </a:r>
            <a:r>
              <a:rPr i="1"/>
              <a:t>et al.</a:t>
            </a:r>
            <a:r>
              <a:t> showed that global (nonlinear) gyrokinetic simulations can capture nonlocal effects and match experimental measurements well</a:t>
            </a:r>
          </a:p>
        </p:txBody>
      </p:sp>
      <p:pic>
        <p:nvPicPr>
          <p:cNvPr id="344" name="Screen Shot 2022-09-08 at 6.18.50 PM.png" descr="Screen Shot 2022-09-08 at 6.18.50 PM.png"/>
          <p:cNvPicPr>
            <a:picLocks noChangeAspect="1"/>
          </p:cNvPicPr>
          <p:nvPr/>
        </p:nvPicPr>
        <p:blipFill>
          <a:blip r:embed="rId3">
            <a:extLst/>
          </a:blip>
          <a:stretch>
            <a:fillRect/>
          </a:stretch>
        </p:blipFill>
        <p:spPr>
          <a:xfrm>
            <a:off x="6611910" y="3751131"/>
            <a:ext cx="5602040" cy="2023800"/>
          </a:xfrm>
          <a:prstGeom prst="rect">
            <a:avLst/>
          </a:prstGeom>
          <a:ln w="12700">
            <a:miter lim="400000"/>
          </a:ln>
        </p:spPr>
      </p:pic>
      <p:sp>
        <p:nvSpPr>
          <p:cNvPr id="345" name="Line"/>
          <p:cNvSpPr/>
          <p:nvPr/>
        </p:nvSpPr>
        <p:spPr>
          <a:xfrm flipV="1">
            <a:off x="5783485" y="5141389"/>
            <a:ext cx="1636762" cy="883141"/>
          </a:xfrm>
          <a:prstGeom prst="line">
            <a:avLst/>
          </a:prstGeom>
          <a:ln w="25400">
            <a:solidFill>
              <a:schemeClr val="accent1"/>
            </a:solidFill>
            <a:tailEnd type="triangle"/>
          </a:ln>
        </p:spPr>
        <p:txBody>
          <a:bodyPr lIns="45718" tIns="45718" rIns="45718" bIns="45718"/>
          <a:lstStyle/>
          <a:p>
            <a:pPr/>
          </a:p>
        </p:txBody>
      </p:sp>
      <p:sp>
        <p:nvSpPr>
          <p:cNvPr id="346" name="Global"/>
          <p:cNvSpPr txBox="1"/>
          <p:nvPr/>
        </p:nvSpPr>
        <p:spPr>
          <a:xfrm>
            <a:off x="5177565" y="6078258"/>
            <a:ext cx="611994"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Global</a:t>
            </a:r>
          </a:p>
        </p:txBody>
      </p:sp>
      <p:sp>
        <p:nvSpPr>
          <p:cNvPr id="347" name="Line"/>
          <p:cNvSpPr/>
          <p:nvPr/>
        </p:nvSpPr>
        <p:spPr>
          <a:xfrm flipV="1">
            <a:off x="6431249" y="5083197"/>
            <a:ext cx="1381764" cy="1127365"/>
          </a:xfrm>
          <a:prstGeom prst="line">
            <a:avLst/>
          </a:prstGeom>
          <a:ln w="25400">
            <a:solidFill>
              <a:schemeClr val="accent1"/>
            </a:solidFill>
            <a:tailEnd type="triangle"/>
          </a:ln>
        </p:spPr>
        <p:txBody>
          <a:bodyPr lIns="45718" tIns="45718" rIns="45718" bIns="45718"/>
          <a:lstStyle/>
          <a:p>
            <a:pPr/>
          </a:p>
        </p:txBody>
      </p:sp>
      <p:sp>
        <p:nvSpPr>
          <p:cNvPr id="348" name="Flux tube"/>
          <p:cNvSpPr txBox="1"/>
          <p:nvPr/>
        </p:nvSpPr>
        <p:spPr>
          <a:xfrm>
            <a:off x="6131660" y="6225680"/>
            <a:ext cx="871514"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Flux tube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CV finds low turbulence levels, both in the core and SOL"/>
          <p:cNvSpPr txBox="1"/>
          <p:nvPr>
            <p:ph type="title"/>
          </p:nvPr>
        </p:nvSpPr>
        <p:spPr>
          <a:prstGeom prst="rect">
            <a:avLst/>
          </a:prstGeom>
        </p:spPr>
        <p:txBody>
          <a:bodyPr/>
          <a:lstStyle/>
          <a:p>
            <a:pPr/>
            <a:r>
              <a:t>TCV finds low turbulence levels, both in the core and SOL</a:t>
            </a:r>
          </a:p>
        </p:txBody>
      </p:sp>
      <p:pic>
        <p:nvPicPr>
          <p:cNvPr id="351" name="Screen Shot 2022-09-06 at 10.46.21 PM.png" descr="Screen Shot 2022-09-06 at 10.46.21 PM.png"/>
          <p:cNvPicPr>
            <a:picLocks noChangeAspect="1"/>
          </p:cNvPicPr>
          <p:nvPr/>
        </p:nvPicPr>
        <p:blipFill>
          <a:blip r:embed="rId2">
            <a:extLst/>
          </a:blip>
          <a:stretch>
            <a:fillRect/>
          </a:stretch>
        </p:blipFill>
        <p:spPr>
          <a:xfrm>
            <a:off x="6707444" y="1857834"/>
            <a:ext cx="4997057" cy="3472532"/>
          </a:xfrm>
          <a:prstGeom prst="rect">
            <a:avLst/>
          </a:prstGeom>
          <a:ln w="12700">
            <a:miter lim="400000"/>
          </a:ln>
        </p:spPr>
      </p:pic>
      <p:sp>
        <p:nvSpPr>
          <p:cNvPr id="352" name="Han et al., Nucl. Fusion 61 (2021) 034003"/>
          <p:cNvSpPr txBox="1"/>
          <p:nvPr/>
        </p:nvSpPr>
        <p:spPr>
          <a:xfrm>
            <a:off x="7662323" y="5468311"/>
            <a:ext cx="3816190"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i="1">
                <a:solidFill>
                  <a:schemeClr val="accent3">
                    <a:satOff val="-21700"/>
                    <a:lumOff val="18431"/>
                  </a:schemeClr>
                </a:solidFill>
              </a:defRPr>
            </a:lvl1pPr>
          </a:lstStyle>
          <a:p>
            <a:pPr/>
            <a:r>
              <a:t>Han et al., Nucl. Fusion 61 (2021) 034003</a:t>
            </a:r>
          </a:p>
        </p:txBody>
      </p:sp>
      <p:sp>
        <p:nvSpPr>
          <p:cNvPr id="3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Over time, TCV has characterized turbulence in NT…"/>
          <p:cNvSpPr txBox="1"/>
          <p:nvPr>
            <p:ph type="body" sz="half" idx="1"/>
          </p:nvPr>
        </p:nvSpPr>
        <p:spPr>
          <a:xfrm>
            <a:off x="746126" y="1473939"/>
            <a:ext cx="5940358" cy="5302301"/>
          </a:xfrm>
          <a:prstGeom prst="rect">
            <a:avLst/>
          </a:prstGeom>
        </p:spPr>
        <p:txBody>
          <a:bodyPr/>
          <a:lstStyle/>
          <a:p>
            <a:pPr marL="342900" indent="-342900">
              <a:lnSpc>
                <a:spcPct val="100000"/>
              </a:lnSpc>
              <a:spcBef>
                <a:spcPts val="400"/>
              </a:spcBef>
              <a:buSzPct val="100000"/>
              <a:buChar char="❑"/>
              <a:defRPr b="0" spc="0">
                <a:solidFill>
                  <a:srgbClr val="413C3A"/>
                </a:solidFill>
              </a:defRPr>
            </a:pPr>
            <a:r>
              <a:rPr>
                <a:solidFill>
                  <a:srgbClr val="000000"/>
                </a:solidFill>
              </a:rPr>
              <a:t>Over time, TCV has characterized turbulence in NT</a:t>
            </a:r>
            <a:endParaRPr>
              <a:solidFill>
                <a:srgbClr val="000000"/>
              </a:solidFill>
            </a:endParaRPr>
          </a:p>
          <a:p>
            <a:pPr lvl="1" marL="685800" indent="-342900">
              <a:lnSpc>
                <a:spcPct val="100000"/>
              </a:lnSpc>
              <a:spcBef>
                <a:spcPts val="400"/>
              </a:spcBef>
              <a:buSzPct val="100000"/>
              <a:buChar char="❑"/>
              <a:defRPr b="0" spc="0" sz="1600">
                <a:solidFill>
                  <a:srgbClr val="413C3A"/>
                </a:solidFill>
              </a:defRPr>
            </a:pPr>
            <a:r>
              <a:t>in early TEM-dominated plasmas</a:t>
            </a:r>
          </a:p>
          <a:p>
            <a:pPr lvl="1" marL="685800" indent="-342900">
              <a:lnSpc>
                <a:spcPct val="100000"/>
              </a:lnSpc>
              <a:spcBef>
                <a:spcPts val="400"/>
              </a:spcBef>
              <a:buSzPct val="100000"/>
              <a:buChar char="❑"/>
              <a:defRPr b="0" spc="0" sz="1600">
                <a:solidFill>
                  <a:srgbClr val="413C3A"/>
                </a:solidFill>
              </a:defRPr>
            </a:pPr>
            <a:r>
              <a:t>later, in plasmas with Ti/Te~1, including ITG</a:t>
            </a:r>
          </a:p>
          <a:p>
            <a:pPr lvl="1" marL="685800" indent="-342900">
              <a:lnSpc>
                <a:spcPct val="100000"/>
              </a:lnSpc>
              <a:spcBef>
                <a:spcPts val="400"/>
              </a:spcBef>
              <a:buSzPct val="100000"/>
              <a:buChar char="❑"/>
              <a:defRPr b="0" spc="0" sz="1600">
                <a:solidFill>
                  <a:srgbClr val="413C3A"/>
                </a:solidFill>
              </a:defRPr>
            </a:pPr>
          </a:p>
          <a:p>
            <a:pPr lvl="1" marL="685800" indent="-342900">
              <a:lnSpc>
                <a:spcPct val="100000"/>
              </a:lnSpc>
              <a:spcBef>
                <a:spcPts val="400"/>
              </a:spcBef>
              <a:buSzPct val="100000"/>
              <a:buChar char="❑"/>
              <a:defRPr b="0" spc="0" sz="1600">
                <a:solidFill>
                  <a:srgbClr val="413C3A"/>
                </a:solidFill>
              </a:defRPr>
            </a:pPr>
          </a:p>
          <a:p>
            <a:pPr marL="342900" indent="-342900">
              <a:lnSpc>
                <a:spcPct val="100000"/>
              </a:lnSpc>
              <a:spcBef>
                <a:spcPts val="400"/>
              </a:spcBef>
              <a:buSzPct val="100000"/>
              <a:buChar char="❑"/>
              <a:defRPr b="0" spc="0">
                <a:solidFill>
                  <a:srgbClr val="413C3A"/>
                </a:solidFill>
              </a:defRPr>
            </a:pPr>
            <a:r>
              <a:t>Huang (PCI) &amp; Fontana (CECE) showed consistent reduction of </a:t>
            </a:r>
            <a14:m>
              <m:oMath>
                <m:sSub>
                  <m:e>
                    <m:r>
                      <a:rPr xmlns:a="http://schemas.openxmlformats.org/drawingml/2006/main" sz="2250" i="1">
                        <a:solidFill>
                          <a:srgbClr val="413C3A"/>
                        </a:solidFill>
                        <a:latin typeface="Cambria Math" panose="02040503050406030204" pitchFamily="18" charset="0"/>
                      </a:rPr>
                      <m:t>n</m:t>
                    </m:r>
                  </m:e>
                  <m:sub>
                    <m:r>
                      <a:rPr xmlns:a="http://schemas.openxmlformats.org/drawingml/2006/main" sz="2250" i="1">
                        <a:solidFill>
                          <a:srgbClr val="413C3A"/>
                        </a:solidFill>
                        <a:latin typeface="Cambria Math" panose="02040503050406030204" pitchFamily="18" charset="0"/>
                      </a:rPr>
                      <m:t>e</m:t>
                    </m:r>
                  </m:sub>
                </m:sSub>
              </m:oMath>
            </a14:m>
            <a:r>
              <a:t> and </a:t>
            </a:r>
            <a14:m>
              <m:oMath>
                <m:sSub>
                  <m:e>
                    <m:r>
                      <a:rPr xmlns:a="http://schemas.openxmlformats.org/drawingml/2006/main" sz="2400" i="1">
                        <a:solidFill>
                          <a:srgbClr val="413C3A"/>
                        </a:solidFill>
                        <a:latin typeface="Cambria Math" panose="02040503050406030204" pitchFamily="18" charset="0"/>
                      </a:rPr>
                      <m:t>T</m:t>
                    </m:r>
                  </m:e>
                  <m:sub>
                    <m:r>
                      <a:rPr xmlns:a="http://schemas.openxmlformats.org/drawingml/2006/main" sz="2400" i="1">
                        <a:solidFill>
                          <a:srgbClr val="413C3A"/>
                        </a:solidFill>
                        <a:latin typeface="Cambria Math" panose="02040503050406030204" pitchFamily="18" charset="0"/>
                      </a:rPr>
                      <m:t>e</m:t>
                    </m:r>
                  </m:sub>
                </m:sSub>
              </m:oMath>
            </a14:m>
            <a:r>
              <a:t> fluctuations across radius</a:t>
            </a: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r>
              <a:t>Recently, Merlo </a:t>
            </a:r>
            <a:r>
              <a:rPr i="1"/>
              <a:t>et al.</a:t>
            </a:r>
            <a:r>
              <a:t> showed that global (nonlinear) gyrokinetic simulations can capture nonlocal effects and match experimental measurements well</a:t>
            </a: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p>
          <a:p>
            <a:pPr marL="342900" indent="-342900">
              <a:lnSpc>
                <a:spcPct val="100000"/>
              </a:lnSpc>
              <a:spcBef>
                <a:spcPts val="400"/>
              </a:spcBef>
              <a:buSzPct val="100000"/>
              <a:buChar char="❑"/>
              <a:defRPr b="0" spc="0">
                <a:solidFill>
                  <a:srgbClr val="413C3A"/>
                </a:solidFill>
              </a:defRPr>
            </a:pPr>
            <a:r>
              <a:t>Han et al. also found via Gas Puff Imaging (GPI) that fluctuations are also suppressed in the SOL in NT</a:t>
            </a:r>
          </a:p>
        </p:txBody>
      </p:sp>
      <p:sp>
        <p:nvSpPr>
          <p:cNvPr id="355" name="GPI on TCV outer mid plane"/>
          <p:cNvSpPr txBox="1"/>
          <p:nvPr/>
        </p:nvSpPr>
        <p:spPr>
          <a:xfrm>
            <a:off x="8122453" y="1477989"/>
            <a:ext cx="2569271" cy="2416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GPI on TCV outer mid plane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Comparison of PT (L- &amp; H-mode) and NT profiles (L-mode) show a “catch up” of core profiles."/>
          <p:cNvSpPr txBox="1"/>
          <p:nvPr>
            <p:ph type="body" idx="1"/>
          </p:nvPr>
        </p:nvSpPr>
        <p:spPr>
          <a:prstGeom prst="rect">
            <a:avLst/>
          </a:prstGeom>
        </p:spPr>
        <p:txBody>
          <a:bodyPr/>
          <a:lstStyle/>
          <a:p>
            <a:pPr/>
            <a:r>
              <a:t>Comparison of PT (L- &amp; H-mode) and NT profiles (L-mode) show a “catch up” of core profiles.</a:t>
            </a:r>
          </a:p>
        </p:txBody>
      </p:sp>
      <p:sp>
        <p:nvSpPr>
          <p:cNvPr id="358" name="RT07 experiments on TCV show desirable effect in NT plasmas"/>
          <p:cNvSpPr txBox="1"/>
          <p:nvPr>
            <p:ph type="title"/>
          </p:nvPr>
        </p:nvSpPr>
        <p:spPr>
          <a:prstGeom prst="rect">
            <a:avLst/>
          </a:prstGeom>
        </p:spPr>
        <p:txBody>
          <a:bodyPr/>
          <a:lstStyle/>
          <a:p>
            <a:pPr/>
            <a:r>
              <a:t>RT07 experiments on TCV show desirable effect in NT plasmas</a:t>
            </a:r>
          </a:p>
        </p:txBody>
      </p:sp>
      <p:sp>
        <p:nvSpPr>
          <p:cNvPr id="359" name="Rectangle"/>
          <p:cNvSpPr/>
          <p:nvPr/>
        </p:nvSpPr>
        <p:spPr>
          <a:xfrm>
            <a:off x="3815676" y="6136216"/>
            <a:ext cx="1844418" cy="604756"/>
          </a:xfrm>
          <a:prstGeom prst="rect">
            <a:avLst/>
          </a:prstGeom>
          <a:solidFill>
            <a:srgbClr val="FFFFFF"/>
          </a:solidFill>
          <a:ln w="25400">
            <a:solidFill>
              <a:srgbClr val="FFFFFF"/>
            </a:solidFill>
          </a:ln>
        </p:spPr>
        <p:txBody>
          <a:bodyPr lIns="107999" tIns="107999" rIns="107999" bIns="107999"/>
          <a:lstStyle/>
          <a:p>
            <a:pPr/>
          </a:p>
        </p:txBody>
      </p:sp>
      <p:sp>
        <p:nvSpPr>
          <p:cNvPr id="360" name="Rectangle"/>
          <p:cNvSpPr/>
          <p:nvPr/>
        </p:nvSpPr>
        <p:spPr>
          <a:xfrm>
            <a:off x="646319" y="6136216"/>
            <a:ext cx="2384483" cy="604756"/>
          </a:xfrm>
          <a:prstGeom prst="rect">
            <a:avLst/>
          </a:prstGeom>
          <a:solidFill>
            <a:srgbClr val="FFFFFF"/>
          </a:solidFill>
          <a:ln w="25400">
            <a:solidFill>
              <a:srgbClr val="FFFFFF"/>
            </a:solidFill>
          </a:ln>
        </p:spPr>
        <p:txBody>
          <a:bodyPr lIns="107999" tIns="107999" rIns="107999" bIns="107999"/>
          <a:lstStyle/>
          <a:p>
            <a:pPr/>
          </a:p>
        </p:txBody>
      </p:sp>
      <p:pic>
        <p:nvPicPr>
          <p:cNvPr id="361" name="Picture 5" descr="Picture 5"/>
          <p:cNvPicPr>
            <a:picLocks noChangeAspect="1"/>
          </p:cNvPicPr>
          <p:nvPr/>
        </p:nvPicPr>
        <p:blipFill>
          <a:blip r:embed="rId2">
            <a:extLst/>
          </a:blip>
          <a:stretch>
            <a:fillRect/>
          </a:stretch>
        </p:blipFill>
        <p:spPr>
          <a:xfrm>
            <a:off x="452409" y="2230962"/>
            <a:ext cx="5609962" cy="4209903"/>
          </a:xfrm>
          <a:prstGeom prst="rect">
            <a:avLst/>
          </a:prstGeom>
          <a:ln w="12700">
            <a:miter lim="400000"/>
          </a:ln>
        </p:spPr>
      </p:pic>
      <p:pic>
        <p:nvPicPr>
          <p:cNvPr id="362" name="Picture 5" descr="Picture 5"/>
          <p:cNvPicPr>
            <a:picLocks noChangeAspect="1"/>
          </p:cNvPicPr>
          <p:nvPr/>
        </p:nvPicPr>
        <p:blipFill>
          <a:blip r:embed="rId3">
            <a:extLst/>
          </a:blip>
          <a:stretch>
            <a:fillRect/>
          </a:stretch>
        </p:blipFill>
        <p:spPr>
          <a:xfrm>
            <a:off x="6094822" y="2230962"/>
            <a:ext cx="5609963" cy="4209903"/>
          </a:xfrm>
          <a:prstGeom prst="rect">
            <a:avLst/>
          </a:prstGeom>
          <a:ln w="12700">
            <a:miter lim="400000"/>
          </a:ln>
        </p:spPr>
      </p:pic>
      <p:sp>
        <p:nvSpPr>
          <p:cNvPr id="3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4" name="Image" descr="Image"/>
          <p:cNvPicPr>
            <a:picLocks noChangeAspect="1"/>
          </p:cNvPicPr>
          <p:nvPr/>
        </p:nvPicPr>
        <p:blipFill>
          <a:blip r:embed="rId4">
            <a:extLst/>
          </a:blip>
          <a:stretch>
            <a:fillRect/>
          </a:stretch>
        </p:blipFill>
        <p:spPr>
          <a:xfrm>
            <a:off x="10410904" y="830515"/>
            <a:ext cx="1695674" cy="51646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Modeling by A. Mariani [EPS22] suggests little gain in DTT performance when kinetic profiles are representative of L-mode…"/>
          <p:cNvSpPr txBox="1"/>
          <p:nvPr>
            <p:ph type="body" sz="half" idx="1"/>
          </p:nvPr>
        </p:nvSpPr>
        <p:spPr>
          <a:xfrm>
            <a:off x="436967" y="1485614"/>
            <a:ext cx="4895535" cy="4772026"/>
          </a:xfrm>
          <a:prstGeom prst="rect">
            <a:avLst/>
          </a:prstGeom>
        </p:spPr>
        <p:txBody>
          <a:bodyPr/>
          <a:lstStyle/>
          <a:p>
            <a:pPr/>
          </a:p>
          <a:p>
            <a:pPr/>
            <a:r>
              <a:t>Modeling by A. Mariani [EPS22] suggests little gain in DTT performance when kinetic profiles are representative of L-mode</a:t>
            </a:r>
          </a:p>
          <a:p>
            <a:pPr/>
          </a:p>
          <a:p>
            <a:pPr/>
            <a:r>
              <a:t>- much clearer impact of NT vs. PT when using H-mode-like profiles</a:t>
            </a:r>
          </a:p>
          <a:p>
            <a:pPr/>
          </a:p>
          <a:p>
            <a:pPr/>
            <a:r>
              <a:t>- TGLF and GENE agree well; similar to analysis on DIII-D with TGLF and CGYRO</a:t>
            </a:r>
          </a:p>
        </p:txBody>
      </p:sp>
      <p:sp>
        <p:nvSpPr>
          <p:cNvPr id="367" name="Modeling for DTT suggests NT would not be beneficial"/>
          <p:cNvSpPr txBox="1"/>
          <p:nvPr>
            <p:ph type="title"/>
          </p:nvPr>
        </p:nvSpPr>
        <p:spPr>
          <a:prstGeom prst="rect">
            <a:avLst/>
          </a:prstGeom>
        </p:spPr>
        <p:txBody>
          <a:bodyPr/>
          <a:lstStyle/>
          <a:p>
            <a:pPr/>
            <a:r>
              <a:t>Modeling for DTT suggests NT would not be beneficial</a:t>
            </a:r>
          </a:p>
        </p:txBody>
      </p:sp>
      <p:pic>
        <p:nvPicPr>
          <p:cNvPr id="368" name="Screen Shot 2022-09-06 at 8.57.02 PM.png" descr="Screen Shot 2022-09-06 at 8.57.02 PM.png"/>
          <p:cNvPicPr>
            <a:picLocks noChangeAspect="1"/>
          </p:cNvPicPr>
          <p:nvPr/>
        </p:nvPicPr>
        <p:blipFill>
          <a:blip r:embed="rId2">
            <a:extLst/>
          </a:blip>
          <a:stretch>
            <a:fillRect/>
          </a:stretch>
        </p:blipFill>
        <p:spPr>
          <a:xfrm>
            <a:off x="5463602" y="1852488"/>
            <a:ext cx="5631609" cy="4263933"/>
          </a:xfrm>
          <a:prstGeom prst="rect">
            <a:avLst/>
          </a:prstGeom>
          <a:ln w="12700">
            <a:miter lim="400000"/>
          </a:ln>
        </p:spPr>
      </p:pic>
      <p:sp>
        <p:nvSpPr>
          <p:cNvPr id="369" name="Line"/>
          <p:cNvSpPr/>
          <p:nvPr/>
        </p:nvSpPr>
        <p:spPr>
          <a:xfrm>
            <a:off x="9048915" y="2981791"/>
            <a:ext cx="323763" cy="894418"/>
          </a:xfrm>
          <a:prstGeom prst="line">
            <a:avLst/>
          </a:prstGeom>
          <a:ln w="25400">
            <a:solidFill>
              <a:schemeClr val="accent1"/>
            </a:solidFill>
            <a:headEnd type="triangle"/>
            <a:tailEnd type="stealth"/>
          </a:ln>
        </p:spPr>
        <p:txBody>
          <a:bodyPr lIns="45718" tIns="45718" rIns="45718" bIns="45718"/>
          <a:lstStyle/>
          <a:p>
            <a:pPr/>
          </a:p>
        </p:txBody>
      </p:sp>
      <p:sp>
        <p:nvSpPr>
          <p:cNvPr id="370" name="H-mode profiles"/>
          <p:cNvSpPr txBox="1"/>
          <p:nvPr/>
        </p:nvSpPr>
        <p:spPr>
          <a:xfrm>
            <a:off x="9270667" y="2992259"/>
            <a:ext cx="882912" cy="5337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1D6D67"/>
                </a:solidFill>
              </a:defRPr>
            </a:lvl1pPr>
          </a:lstStyle>
          <a:p>
            <a:pPr/>
            <a:r>
              <a:t>H-mode profiles</a:t>
            </a:r>
          </a:p>
        </p:txBody>
      </p:sp>
      <p:sp>
        <p:nvSpPr>
          <p:cNvPr id="371" name="L-mode profiles"/>
          <p:cNvSpPr txBox="1"/>
          <p:nvPr/>
        </p:nvSpPr>
        <p:spPr>
          <a:xfrm>
            <a:off x="11352713" y="4416775"/>
            <a:ext cx="783175" cy="5337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rgbClr val="1D6D67"/>
                </a:solidFill>
              </a:defRPr>
            </a:lvl1pPr>
          </a:lstStyle>
          <a:p>
            <a:pPr/>
            <a:r>
              <a:t>L-mode profiles</a:t>
            </a:r>
          </a:p>
        </p:txBody>
      </p:sp>
      <p:sp>
        <p:nvSpPr>
          <p:cNvPr id="372" name="Line"/>
          <p:cNvSpPr/>
          <p:nvPr/>
        </p:nvSpPr>
        <p:spPr>
          <a:xfrm flipH="1">
            <a:off x="10932513" y="4704654"/>
            <a:ext cx="341568" cy="341568"/>
          </a:xfrm>
          <a:prstGeom prst="line">
            <a:avLst/>
          </a:prstGeom>
          <a:ln w="25400">
            <a:solidFill>
              <a:schemeClr val="accent1"/>
            </a:solidFill>
            <a:tailEnd type="triangle"/>
          </a:ln>
        </p:spPr>
        <p:txBody>
          <a:bodyPr lIns="45718" tIns="45718" rIns="45718" bIns="45718"/>
          <a:lstStyle/>
          <a:p>
            <a:pPr/>
          </a:p>
        </p:txBody>
      </p:sp>
      <p:sp>
        <p:nvSpPr>
          <p:cNvPr id="373" name="Line"/>
          <p:cNvSpPr/>
          <p:nvPr/>
        </p:nvSpPr>
        <p:spPr>
          <a:xfrm flipH="1" flipV="1">
            <a:off x="10923919" y="4269809"/>
            <a:ext cx="358757" cy="358757"/>
          </a:xfrm>
          <a:prstGeom prst="line">
            <a:avLst/>
          </a:prstGeom>
          <a:ln w="25400">
            <a:solidFill>
              <a:schemeClr val="accent1"/>
            </a:solidFill>
            <a:tailEnd type="triangle"/>
          </a:ln>
        </p:spPr>
        <p:txBody>
          <a:bodyPr lIns="45718" tIns="45718" rIns="45718" bIns="45718"/>
          <a:lstStyle/>
          <a:p>
            <a:pPr/>
          </a:p>
        </p:txBody>
      </p:sp>
      <p:sp>
        <p:nvSpPr>
          <p:cNvPr id="3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5" name="Image" descr="Image"/>
          <p:cNvPicPr>
            <a:picLocks noChangeAspect="1"/>
          </p:cNvPicPr>
          <p:nvPr/>
        </p:nvPicPr>
        <p:blipFill>
          <a:blip r:embed="rId3">
            <a:extLst/>
          </a:blip>
          <a:stretch>
            <a:fillRect/>
          </a:stretch>
        </p:blipFill>
        <p:spPr>
          <a:xfrm>
            <a:off x="11366923" y="965336"/>
            <a:ext cx="630155" cy="571720"/>
          </a:xfrm>
          <a:prstGeom prst="rect">
            <a:avLst/>
          </a:prstGeom>
          <a:ln w="12700">
            <a:miter lim="400000"/>
          </a:ln>
        </p:spPr>
      </p:pic>
      <p:pic>
        <p:nvPicPr>
          <p:cNvPr id="376" name="Image" descr="Image"/>
          <p:cNvPicPr>
            <a:picLocks noChangeAspect="1"/>
          </p:cNvPicPr>
          <p:nvPr/>
        </p:nvPicPr>
        <p:blipFill>
          <a:blip r:embed="rId4">
            <a:extLst/>
          </a:blip>
          <a:stretch>
            <a:fillRect/>
          </a:stretch>
        </p:blipFill>
        <p:spPr>
          <a:xfrm>
            <a:off x="9544816" y="989094"/>
            <a:ext cx="1695674" cy="516468"/>
          </a:xfrm>
          <a:prstGeom prst="rect">
            <a:avLst/>
          </a:prstGeom>
          <a:ln w="12700">
            <a:miter lim="400000"/>
          </a:ln>
        </p:spPr>
      </p:pic>
      <p:sp>
        <p:nvSpPr>
          <p:cNvPr id="377" name="F. Sciortino et al, submitted to PPCF [Jan 2022]"/>
          <p:cNvSpPr txBox="1"/>
          <p:nvPr/>
        </p:nvSpPr>
        <p:spPr>
          <a:xfrm>
            <a:off x="577328" y="5182523"/>
            <a:ext cx="8851204" cy="2190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700"/>
            </a:lvl1pPr>
          </a:lstStyle>
          <a:p>
            <a:pPr/>
            <a:r>
              <a:t>F. Sciortino et al, submitted to PPCF [Jan 2022]</a:t>
            </a:r>
          </a:p>
        </p:txBody>
      </p:sp>
      <p:sp>
        <p:nvSpPr>
          <p:cNvPr id="378" name="Oval"/>
          <p:cNvSpPr/>
          <p:nvPr/>
        </p:nvSpPr>
        <p:spPr>
          <a:xfrm>
            <a:off x="7894083" y="1915849"/>
            <a:ext cx="202347" cy="193651"/>
          </a:xfrm>
          <a:prstGeom prst="ellipse">
            <a:avLst/>
          </a:prstGeom>
          <a:solidFill>
            <a:srgbClr val="FFFFFF"/>
          </a:solidFill>
          <a:ln w="25400">
            <a:solidFill>
              <a:schemeClr val="accent1"/>
            </a:solidFill>
          </a:ln>
        </p:spPr>
        <p:txBody>
          <a:bodyPr lIns="107999" tIns="107999" rIns="107999" bIns="107999"/>
          <a:lstStyle/>
          <a:p>
            <a:pPr/>
          </a:p>
        </p:txBody>
      </p:sp>
      <p:sp>
        <p:nvSpPr>
          <p:cNvPr id="379" name="Triangle"/>
          <p:cNvSpPr/>
          <p:nvPr/>
        </p:nvSpPr>
        <p:spPr>
          <a:xfrm>
            <a:off x="8075030" y="2354924"/>
            <a:ext cx="202347" cy="193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a:solidFill>
              <a:schemeClr val="accent1"/>
            </a:solidFill>
          </a:ln>
        </p:spPr>
        <p:txBody>
          <a:bodyPr lIns="107999" tIns="107999" rIns="107999" bIns="107999"/>
          <a:lstStyle/>
          <a:p>
            <a:pPr/>
          </a:p>
        </p:txBody>
      </p:sp>
      <p:sp>
        <p:nvSpPr>
          <p:cNvPr id="380" name="Star"/>
          <p:cNvSpPr/>
          <p:nvPr/>
        </p:nvSpPr>
        <p:spPr>
          <a:xfrm>
            <a:off x="8294602" y="2556912"/>
            <a:ext cx="286559" cy="236781"/>
          </a:xfrm>
          <a:prstGeom prst="star5">
            <a:avLst>
              <a:gd name="adj" fmla="val 19100"/>
              <a:gd name="hf" fmla="val 105146"/>
              <a:gd name="vf" fmla="val 110557"/>
            </a:avLst>
          </a:prstGeom>
          <a:solidFill>
            <a:srgbClr val="FFFFFF"/>
          </a:solidFill>
          <a:ln w="25400">
            <a:solidFill>
              <a:schemeClr val="accent1"/>
            </a:solidFill>
          </a:ln>
        </p:spPr>
        <p:txBody>
          <a:bodyPr lIns="107999" tIns="107999" rIns="107999" bIns="10799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UG">
  <a:themeElements>
    <a:clrScheme name="AUG">
      <a:dk1>
        <a:srgbClr val="000000"/>
      </a:dk1>
      <a:lt1>
        <a:srgbClr val="FFFFFF"/>
      </a:lt1>
      <a:dk2>
        <a:srgbClr val="A7A7A7"/>
      </a:dk2>
      <a:lt2>
        <a:srgbClr val="535353"/>
      </a:lt2>
      <a:accent1>
        <a:srgbClr val="006C66"/>
      </a:accent1>
      <a:accent2>
        <a:srgbClr val="C6D325"/>
      </a:accent2>
      <a:accent3>
        <a:srgbClr val="29485D"/>
      </a:accent3>
      <a:accent4>
        <a:srgbClr val="00B1EA"/>
      </a:accent4>
      <a:accent5>
        <a:srgbClr val="EF7C00"/>
      </a:accent5>
      <a:accent6>
        <a:srgbClr val="EEEEEE"/>
      </a:accent6>
      <a:hlink>
        <a:srgbClr val="0000FF"/>
      </a:hlink>
      <a:folHlink>
        <a:srgbClr val="FF00FF"/>
      </a:folHlink>
    </a:clrScheme>
    <a:fontScheme name="AUG">
      <a:majorFont>
        <a:latin typeface="Helvetica"/>
        <a:ea typeface="Helvetica"/>
        <a:cs typeface="Helvetica"/>
      </a:majorFont>
      <a:minorFont>
        <a:latin typeface="Calibri"/>
        <a:ea typeface="Calibri"/>
        <a:cs typeface="Calibri"/>
      </a:minorFont>
    </a:fontScheme>
    <a:fmtScheme name="AU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07999" tIns="107999" rIns="107999" bIns="10799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UG">
  <a:themeElements>
    <a:clrScheme name="AUG">
      <a:dk1>
        <a:srgbClr val="000000"/>
      </a:dk1>
      <a:lt1>
        <a:srgbClr val="FFFFFF"/>
      </a:lt1>
      <a:dk2>
        <a:srgbClr val="A7A7A7"/>
      </a:dk2>
      <a:lt2>
        <a:srgbClr val="535353"/>
      </a:lt2>
      <a:accent1>
        <a:srgbClr val="006C66"/>
      </a:accent1>
      <a:accent2>
        <a:srgbClr val="C6D325"/>
      </a:accent2>
      <a:accent3>
        <a:srgbClr val="29485D"/>
      </a:accent3>
      <a:accent4>
        <a:srgbClr val="00B1EA"/>
      </a:accent4>
      <a:accent5>
        <a:srgbClr val="EF7C00"/>
      </a:accent5>
      <a:accent6>
        <a:srgbClr val="EEEEEE"/>
      </a:accent6>
      <a:hlink>
        <a:srgbClr val="0000FF"/>
      </a:hlink>
      <a:folHlink>
        <a:srgbClr val="FF00FF"/>
      </a:folHlink>
    </a:clrScheme>
    <a:fontScheme name="AUG">
      <a:majorFont>
        <a:latin typeface="Helvetica"/>
        <a:ea typeface="Helvetica"/>
        <a:cs typeface="Helvetica"/>
      </a:majorFont>
      <a:minorFont>
        <a:latin typeface="Calibri"/>
        <a:ea typeface="Calibri"/>
        <a:cs typeface="Calibri"/>
      </a:minorFont>
    </a:fontScheme>
    <a:fmtScheme name="AU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07999" tIns="107999" rIns="107999" bIns="10799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